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6" r:id="rId1"/>
  </p:sldMasterIdLst>
  <p:notesMasterIdLst>
    <p:notesMasterId r:id="rId3"/>
  </p:notesMasterIdLst>
  <p:sldIdLst>
    <p:sldId id="256" r:id="rId2"/>
  </p:sldIdLst>
  <p:sldSz cx="43891200" cy="32918400"/>
  <p:notesSz cx="32918400" cy="5120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7" userDrawn="1">
          <p15:clr>
            <a:srgbClr val="A4A3A4"/>
          </p15:clr>
        </p15:guide>
        <p15:guide id="2" orient="horz" pos="19632" userDrawn="1">
          <p15:clr>
            <a:srgbClr val="A4A3A4"/>
          </p15:clr>
        </p15:guide>
        <p15:guide id="3" orient="horz" pos="3729" userDrawn="1">
          <p15:clr>
            <a:srgbClr val="A4A3A4"/>
          </p15:clr>
        </p15:guide>
        <p15:guide id="4" orient="horz" pos="2129" userDrawn="1">
          <p15:clr>
            <a:srgbClr val="A4A3A4"/>
          </p15:clr>
        </p15:guide>
        <p15:guide id="5" pos="6376" userDrawn="1">
          <p15:clr>
            <a:srgbClr val="A4A3A4"/>
          </p15:clr>
        </p15:guide>
        <p15:guide id="6" pos="7210" userDrawn="1">
          <p15:clr>
            <a:srgbClr val="A4A3A4"/>
          </p15:clr>
        </p15:guide>
        <p15:guide id="7" pos="13124" userDrawn="1">
          <p15:clr>
            <a:srgbClr val="A4A3A4"/>
          </p15:clr>
        </p15:guide>
        <p15:guide id="8" pos="21030" userDrawn="1">
          <p15:clr>
            <a:srgbClr val="A4A3A4"/>
          </p15:clr>
        </p15:guide>
        <p15:guide id="9" pos="986" userDrawn="1">
          <p15:clr>
            <a:srgbClr val="A4A3A4"/>
          </p15:clr>
        </p15:guide>
        <p15:guide id="10" pos="13997" userDrawn="1">
          <p15:clr>
            <a:srgbClr val="A4A3A4"/>
          </p15:clr>
        </p15:guide>
        <p15:guide id="11" pos="20197" userDrawn="1">
          <p15:clr>
            <a:srgbClr val="A4A3A4"/>
          </p15:clr>
        </p15:guide>
        <p15:guide id="12" pos="26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91919"/>
    <a:srgbClr val="FFFF66"/>
    <a:srgbClr val="FFFFE1"/>
    <a:srgbClr val="FFF3F3"/>
    <a:srgbClr val="800040"/>
    <a:srgbClr val="004080"/>
    <a:srgbClr val="FF6FC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728"/>
  </p:normalViewPr>
  <p:slideViewPr>
    <p:cSldViewPr snapToGrid="0">
      <p:cViewPr>
        <p:scale>
          <a:sx n="15" d="100"/>
          <a:sy n="15" d="100"/>
        </p:scale>
        <p:origin x="1176" y="872"/>
      </p:cViewPr>
      <p:guideLst>
        <p:guide orient="horz" pos="717"/>
        <p:guide orient="horz" pos="19632"/>
        <p:guide orient="horz" pos="3729"/>
        <p:guide orient="horz" pos="2129"/>
        <p:guide pos="6376"/>
        <p:guide pos="7210"/>
        <p:guide pos="13124"/>
        <p:guide pos="21030"/>
        <p:guide pos="986"/>
        <p:guide pos="13997"/>
        <p:guide pos="20197"/>
        <p:guide pos="26461"/>
      </p:guideLst>
    </p:cSldViewPr>
  </p:slideViewPr>
  <p:outlineViewPr>
    <p:cViewPr>
      <p:scale>
        <a:sx n="33" d="100"/>
        <a:sy n="33" d="100"/>
      </p:scale>
      <p:origin x="0" y="0"/>
    </p:cViewPr>
  </p:outlin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sonoma0-my.sharepoint.com/personal/moraleka_sonoma_edu/Documents/Symposium%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Freshwater Aquatic Insects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'[Symposium Data.xlsx]Sheet1'!$B$2:$B$20</c:f>
              <c:strCache>
                <c:ptCount val="19"/>
                <c:pt idx="1">
                  <c:v>Water Penny</c:v>
                </c:pt>
                <c:pt idx="2">
                  <c:v>Diving Beetle</c:v>
                </c:pt>
                <c:pt idx="3">
                  <c:v>Small Minnow Mayfly</c:v>
                </c:pt>
                <c:pt idx="4">
                  <c:v>Common Stonefly</c:v>
                </c:pt>
                <c:pt idx="5">
                  <c:v>Fingernet Caddisfly</c:v>
                </c:pt>
                <c:pt idx="6">
                  <c:v>Spiny Crawler Mayfly</c:v>
                </c:pt>
                <c:pt idx="7">
                  <c:v>Black Fly</c:v>
                </c:pt>
                <c:pt idx="8">
                  <c:v>Northern Case-Maker Caddisfly</c:v>
                </c:pt>
                <c:pt idx="9">
                  <c:v>Common Netspinner Caddisfly</c:v>
                </c:pt>
                <c:pt idx="10">
                  <c:v>Longhorned Case-Maker Caddisfly</c:v>
                </c:pt>
                <c:pt idx="11">
                  <c:v>Pronggilled Mayfly</c:v>
                </c:pt>
                <c:pt idx="12">
                  <c:v>Uenoid Caddisfly</c:v>
                </c:pt>
                <c:pt idx="13">
                  <c:v>Alderfly</c:v>
                </c:pt>
                <c:pt idx="14">
                  <c:v>Flat-Headed Mayfly</c:v>
                </c:pt>
                <c:pt idx="15">
                  <c:v>Ameletid Mayfly</c:v>
                </c:pt>
                <c:pt idx="16">
                  <c:v>Green Stonefly</c:v>
                </c:pt>
                <c:pt idx="17">
                  <c:v>Crane Fly</c:v>
                </c:pt>
                <c:pt idx="18">
                  <c:v>Narrow-Winged Damselfly</c:v>
                </c:pt>
              </c:strCache>
            </c:strRef>
          </c:cat>
          <c:val>
            <c:numRef>
              <c:f>'[Symposium Data.xlsx]Sheet1'!$C$2:$C$20</c:f>
              <c:numCache>
                <c:formatCode>General</c:formatCode>
                <c:ptCount val="19"/>
              </c:numCache>
            </c:numRef>
          </c:val>
          <c:extLst>
            <c:ext xmlns:c16="http://schemas.microsoft.com/office/drawing/2014/chart" uri="{C3380CC4-5D6E-409C-BE32-E72D297353CC}">
              <c16:uniqueId val="{00000000-3937-E249-8BBE-42EA08971D96}"/>
            </c:ext>
          </c:extLst>
        </c:ser>
        <c:ser>
          <c:idx val="1"/>
          <c:order val="1"/>
          <c:spPr>
            <a:solidFill>
              <a:schemeClr val="accent2"/>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2-3937-E249-8BBE-42EA08971D96}"/>
              </c:ext>
            </c:extLst>
          </c:dPt>
          <c:dPt>
            <c:idx val="2"/>
            <c:invertIfNegative val="0"/>
            <c:bubble3D val="0"/>
            <c:spPr>
              <a:solidFill>
                <a:srgbClr val="FFC000"/>
              </a:solidFill>
              <a:ln>
                <a:noFill/>
              </a:ln>
              <a:effectLst/>
            </c:spPr>
            <c:extLst>
              <c:ext xmlns:c16="http://schemas.microsoft.com/office/drawing/2014/chart" uri="{C3380CC4-5D6E-409C-BE32-E72D297353CC}">
                <c16:uniqueId val="{00000013-3937-E249-8BBE-42EA08971D96}"/>
              </c:ext>
            </c:extLst>
          </c:dPt>
          <c:dPt>
            <c:idx val="3"/>
            <c:invertIfNegative val="0"/>
            <c:bubble3D val="0"/>
            <c:spPr>
              <a:solidFill>
                <a:srgbClr val="FFC000"/>
              </a:solidFill>
              <a:ln>
                <a:noFill/>
              </a:ln>
              <a:effectLst/>
            </c:spPr>
            <c:extLst>
              <c:ext xmlns:c16="http://schemas.microsoft.com/office/drawing/2014/chart" uri="{C3380CC4-5D6E-409C-BE32-E72D297353CC}">
                <c16:uniqueId val="{00000012-3937-E249-8BBE-42EA08971D96}"/>
              </c:ext>
            </c:extLst>
          </c:dPt>
          <c:dPt>
            <c:idx val="4"/>
            <c:invertIfNegative val="0"/>
            <c:bubble3D val="0"/>
            <c:spPr>
              <a:solidFill>
                <a:srgbClr val="FFC000"/>
              </a:solidFill>
              <a:ln>
                <a:noFill/>
              </a:ln>
              <a:effectLst/>
            </c:spPr>
            <c:extLst>
              <c:ext xmlns:c16="http://schemas.microsoft.com/office/drawing/2014/chart" uri="{C3380CC4-5D6E-409C-BE32-E72D297353CC}">
                <c16:uniqueId val="{00000014-3937-E249-8BBE-42EA08971D96}"/>
              </c:ext>
            </c:extLst>
          </c:dPt>
          <c:dPt>
            <c:idx val="5"/>
            <c:invertIfNegative val="0"/>
            <c:bubble3D val="0"/>
            <c:spPr>
              <a:solidFill>
                <a:srgbClr val="FFC000"/>
              </a:solidFill>
              <a:ln>
                <a:noFill/>
              </a:ln>
              <a:effectLst/>
            </c:spPr>
            <c:extLst>
              <c:ext xmlns:c16="http://schemas.microsoft.com/office/drawing/2014/chart" uri="{C3380CC4-5D6E-409C-BE32-E72D297353CC}">
                <c16:uniqueId val="{00000015-3937-E249-8BBE-42EA08971D96}"/>
              </c:ext>
            </c:extLst>
          </c:dPt>
          <c:dPt>
            <c:idx val="6"/>
            <c:invertIfNegative val="0"/>
            <c:bubble3D val="0"/>
            <c:spPr>
              <a:solidFill>
                <a:srgbClr val="FFC000"/>
              </a:solidFill>
              <a:ln>
                <a:noFill/>
              </a:ln>
              <a:effectLst/>
            </c:spPr>
            <c:extLst>
              <c:ext xmlns:c16="http://schemas.microsoft.com/office/drawing/2014/chart" uri="{C3380CC4-5D6E-409C-BE32-E72D297353CC}">
                <c16:uniqueId val="{00000016-3937-E249-8BBE-42EA08971D96}"/>
              </c:ext>
            </c:extLst>
          </c:dPt>
          <c:dPt>
            <c:idx val="7"/>
            <c:invertIfNegative val="0"/>
            <c:bubble3D val="0"/>
            <c:spPr>
              <a:solidFill>
                <a:srgbClr val="FFC000"/>
              </a:solidFill>
              <a:ln>
                <a:noFill/>
              </a:ln>
              <a:effectLst/>
            </c:spPr>
            <c:extLst>
              <c:ext xmlns:c16="http://schemas.microsoft.com/office/drawing/2014/chart" uri="{C3380CC4-5D6E-409C-BE32-E72D297353CC}">
                <c16:uniqueId val="{00000017-3937-E249-8BBE-42EA08971D96}"/>
              </c:ext>
            </c:extLst>
          </c:dPt>
          <c:dPt>
            <c:idx val="8"/>
            <c:invertIfNegative val="0"/>
            <c:bubble3D val="0"/>
            <c:spPr>
              <a:solidFill>
                <a:srgbClr val="FFC000"/>
              </a:solidFill>
              <a:ln>
                <a:noFill/>
              </a:ln>
              <a:effectLst/>
            </c:spPr>
            <c:extLst>
              <c:ext xmlns:c16="http://schemas.microsoft.com/office/drawing/2014/chart" uri="{C3380CC4-5D6E-409C-BE32-E72D297353CC}">
                <c16:uniqueId val="{00000018-3937-E249-8BBE-42EA08971D96}"/>
              </c:ext>
            </c:extLst>
          </c:dPt>
          <c:dPt>
            <c:idx val="9"/>
            <c:invertIfNegative val="0"/>
            <c:bubble3D val="0"/>
            <c:spPr>
              <a:solidFill>
                <a:srgbClr val="FFC000"/>
              </a:solidFill>
              <a:ln>
                <a:noFill/>
              </a:ln>
              <a:effectLst/>
            </c:spPr>
            <c:extLst>
              <c:ext xmlns:c16="http://schemas.microsoft.com/office/drawing/2014/chart" uri="{C3380CC4-5D6E-409C-BE32-E72D297353CC}">
                <c16:uniqueId val="{00000019-3937-E249-8BBE-42EA08971D96}"/>
              </c:ext>
            </c:extLst>
          </c:dPt>
          <c:dPt>
            <c:idx val="10"/>
            <c:invertIfNegative val="0"/>
            <c:bubble3D val="0"/>
            <c:spPr>
              <a:solidFill>
                <a:srgbClr val="FFC000"/>
              </a:solidFill>
              <a:ln>
                <a:noFill/>
              </a:ln>
              <a:effectLst/>
            </c:spPr>
            <c:extLst>
              <c:ext xmlns:c16="http://schemas.microsoft.com/office/drawing/2014/chart" uri="{C3380CC4-5D6E-409C-BE32-E72D297353CC}">
                <c16:uniqueId val="{0000001A-3937-E249-8BBE-42EA08971D96}"/>
              </c:ext>
            </c:extLst>
          </c:dPt>
          <c:dPt>
            <c:idx val="11"/>
            <c:invertIfNegative val="0"/>
            <c:bubble3D val="0"/>
            <c:spPr>
              <a:solidFill>
                <a:srgbClr val="FFC000"/>
              </a:solidFill>
              <a:ln>
                <a:noFill/>
              </a:ln>
              <a:effectLst/>
            </c:spPr>
            <c:extLst>
              <c:ext xmlns:c16="http://schemas.microsoft.com/office/drawing/2014/chart" uri="{C3380CC4-5D6E-409C-BE32-E72D297353CC}">
                <c16:uniqueId val="{0000001B-3937-E249-8BBE-42EA08971D96}"/>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4-3937-E249-8BBE-42EA08971D96}"/>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6-3937-E249-8BBE-42EA08971D96}"/>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08-3937-E249-8BBE-42EA08971D96}"/>
              </c:ext>
            </c:extLst>
          </c:dPt>
          <c:dPt>
            <c:idx val="15"/>
            <c:invertIfNegative val="0"/>
            <c:bubble3D val="0"/>
            <c:spPr>
              <a:solidFill>
                <a:schemeClr val="accent2"/>
              </a:solidFill>
              <a:ln>
                <a:noFill/>
              </a:ln>
              <a:effectLst/>
            </c:spPr>
            <c:extLst>
              <c:ext xmlns:c16="http://schemas.microsoft.com/office/drawing/2014/chart" uri="{C3380CC4-5D6E-409C-BE32-E72D297353CC}">
                <c16:uniqueId val="{0000000A-3937-E249-8BBE-42EA08971D96}"/>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C-3937-E249-8BBE-42EA08971D96}"/>
              </c:ext>
            </c:extLst>
          </c:dPt>
          <c:dPt>
            <c:idx val="17"/>
            <c:invertIfNegative val="0"/>
            <c:bubble3D val="0"/>
            <c:spPr>
              <a:solidFill>
                <a:schemeClr val="accent2"/>
              </a:solidFill>
              <a:ln>
                <a:noFill/>
              </a:ln>
              <a:effectLst/>
            </c:spPr>
            <c:extLst>
              <c:ext xmlns:c16="http://schemas.microsoft.com/office/drawing/2014/chart" uri="{C3380CC4-5D6E-409C-BE32-E72D297353CC}">
                <c16:uniqueId val="{0000000E-3937-E249-8BBE-42EA08971D96}"/>
              </c:ext>
            </c:extLst>
          </c:dPt>
          <c:dPt>
            <c:idx val="18"/>
            <c:invertIfNegative val="0"/>
            <c:bubble3D val="0"/>
            <c:spPr>
              <a:solidFill>
                <a:schemeClr val="accent2"/>
              </a:solidFill>
              <a:ln>
                <a:noFill/>
              </a:ln>
              <a:effectLst/>
            </c:spPr>
            <c:extLst>
              <c:ext xmlns:c16="http://schemas.microsoft.com/office/drawing/2014/chart" uri="{C3380CC4-5D6E-409C-BE32-E72D297353CC}">
                <c16:uniqueId val="{00000010-3937-E249-8BBE-42EA08971D96}"/>
              </c:ext>
            </c:extLst>
          </c:dPt>
          <c:cat>
            <c:strRef>
              <c:f>'[Symposium Data.xlsx]Sheet1'!$B$2:$B$20</c:f>
              <c:strCache>
                <c:ptCount val="19"/>
                <c:pt idx="1">
                  <c:v>Water Penny</c:v>
                </c:pt>
                <c:pt idx="2">
                  <c:v>Diving Beetle</c:v>
                </c:pt>
                <c:pt idx="3">
                  <c:v>Small Minnow Mayfly</c:v>
                </c:pt>
                <c:pt idx="4">
                  <c:v>Common Stonefly</c:v>
                </c:pt>
                <c:pt idx="5">
                  <c:v>Fingernet Caddisfly</c:v>
                </c:pt>
                <c:pt idx="6">
                  <c:v>Spiny Crawler Mayfly</c:v>
                </c:pt>
                <c:pt idx="7">
                  <c:v>Black Fly</c:v>
                </c:pt>
                <c:pt idx="8">
                  <c:v>Northern Case-Maker Caddisfly</c:v>
                </c:pt>
                <c:pt idx="9">
                  <c:v>Common Netspinner Caddisfly</c:v>
                </c:pt>
                <c:pt idx="10">
                  <c:v>Longhorned Case-Maker Caddisfly</c:v>
                </c:pt>
                <c:pt idx="11">
                  <c:v>Pronggilled Mayfly</c:v>
                </c:pt>
                <c:pt idx="12">
                  <c:v>Uenoid Caddisfly</c:v>
                </c:pt>
                <c:pt idx="13">
                  <c:v>Alderfly</c:v>
                </c:pt>
                <c:pt idx="14">
                  <c:v>Flat-Headed Mayfly</c:v>
                </c:pt>
                <c:pt idx="15">
                  <c:v>Ameletid Mayfly</c:v>
                </c:pt>
                <c:pt idx="16">
                  <c:v>Green Stonefly</c:v>
                </c:pt>
                <c:pt idx="17">
                  <c:v>Crane Fly</c:v>
                </c:pt>
                <c:pt idx="18">
                  <c:v>Narrow-Winged Damselfly</c:v>
                </c:pt>
              </c:strCache>
            </c:strRef>
          </c:cat>
          <c:val>
            <c:numRef>
              <c:f>'[Symposium Data.xlsx]Sheet1'!$D$2:$D$20</c:f>
              <c:numCache>
                <c:formatCode>General</c:formatCode>
                <c:ptCount val="19"/>
                <c:pt idx="1">
                  <c:v>18</c:v>
                </c:pt>
                <c:pt idx="2">
                  <c:v>2</c:v>
                </c:pt>
                <c:pt idx="3">
                  <c:v>94</c:v>
                </c:pt>
                <c:pt idx="4">
                  <c:v>2</c:v>
                </c:pt>
                <c:pt idx="5">
                  <c:v>3</c:v>
                </c:pt>
                <c:pt idx="6">
                  <c:v>20</c:v>
                </c:pt>
                <c:pt idx="7">
                  <c:v>3</c:v>
                </c:pt>
                <c:pt idx="8">
                  <c:v>1</c:v>
                </c:pt>
                <c:pt idx="9">
                  <c:v>2</c:v>
                </c:pt>
                <c:pt idx="10">
                  <c:v>1</c:v>
                </c:pt>
                <c:pt idx="11">
                  <c:v>5</c:v>
                </c:pt>
                <c:pt idx="12">
                  <c:v>3</c:v>
                </c:pt>
                <c:pt idx="13">
                  <c:v>1</c:v>
                </c:pt>
                <c:pt idx="14">
                  <c:v>47</c:v>
                </c:pt>
                <c:pt idx="15">
                  <c:v>22</c:v>
                </c:pt>
                <c:pt idx="16">
                  <c:v>3</c:v>
                </c:pt>
                <c:pt idx="17">
                  <c:v>1</c:v>
                </c:pt>
                <c:pt idx="18">
                  <c:v>2</c:v>
                </c:pt>
              </c:numCache>
            </c:numRef>
          </c:val>
          <c:extLst>
            <c:ext xmlns:c16="http://schemas.microsoft.com/office/drawing/2014/chart" uri="{C3380CC4-5D6E-409C-BE32-E72D297353CC}">
              <c16:uniqueId val="{00000011-3937-E249-8BBE-42EA08971D96}"/>
            </c:ext>
          </c:extLst>
        </c:ser>
        <c:dLbls>
          <c:showLegendKey val="0"/>
          <c:showVal val="0"/>
          <c:showCatName val="0"/>
          <c:showSerName val="0"/>
          <c:showPercent val="0"/>
          <c:showBubbleSize val="0"/>
        </c:dLbls>
        <c:gapWidth val="219"/>
        <c:overlap val="-27"/>
        <c:axId val="443601584"/>
        <c:axId val="443603264"/>
      </c:barChart>
      <c:catAx>
        <c:axId val="44360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43603264"/>
        <c:crosses val="autoZero"/>
        <c:auto val="1"/>
        <c:lblAlgn val="ctr"/>
        <c:lblOffset val="100"/>
        <c:noMultiLvlLbl val="0"/>
      </c:catAx>
      <c:valAx>
        <c:axId val="443603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4360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265275" cy="2560638"/>
          </a:xfrm>
          <a:prstGeom prst="rect">
            <a:avLst/>
          </a:prstGeom>
        </p:spPr>
        <p:txBody>
          <a:bodyPr vert="horz" wrap="square" lIns="91440" tIns="45720" rIns="91440" bIns="45720" numCol="1" anchor="t" anchorCtr="0" compatLnSpc="1">
            <a:prstTxWarp prst="textNoShape">
              <a:avLst/>
            </a:prstTxWarp>
          </a:bodyPr>
          <a:lstStyle>
            <a:lvl1pPr>
              <a:defRPr sz="1200">
                <a:latin typeface="Calibri"/>
              </a:defRPr>
            </a:lvl1pPr>
          </a:lstStyle>
          <a:p>
            <a:pPr>
              <a:defRPr/>
            </a:pPr>
            <a:endParaRPr lang="en-US" dirty="0"/>
          </a:p>
        </p:txBody>
      </p:sp>
      <p:sp>
        <p:nvSpPr>
          <p:cNvPr id="3" name="Date Placeholder 2"/>
          <p:cNvSpPr>
            <a:spLocks noGrp="1"/>
          </p:cNvSpPr>
          <p:nvPr>
            <p:ph type="dt" idx="1"/>
          </p:nvPr>
        </p:nvSpPr>
        <p:spPr>
          <a:xfrm>
            <a:off x="18646775" y="0"/>
            <a:ext cx="14263688" cy="256063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a:defRPr>
            </a:lvl1pPr>
          </a:lstStyle>
          <a:p>
            <a:pPr>
              <a:defRPr/>
            </a:pPr>
            <a:fld id="{14EE5426-23E9-9346-BEDF-E316F29563F3}" type="datetime1">
              <a:rPr lang="en-US"/>
              <a:pPr>
                <a:defRPr/>
              </a:pPr>
              <a:t>4/30/19</a:t>
            </a:fld>
            <a:endParaRPr lang="en-US" dirty="0"/>
          </a:p>
        </p:txBody>
      </p:sp>
      <p:sp>
        <p:nvSpPr>
          <p:cNvPr id="4" name="Slide Image Placeholder 3"/>
          <p:cNvSpPr>
            <a:spLocks noGrp="1" noRot="1" noChangeAspect="1"/>
          </p:cNvSpPr>
          <p:nvPr>
            <p:ph type="sldImg" idx="2"/>
          </p:nvPr>
        </p:nvSpPr>
        <p:spPr>
          <a:xfrm>
            <a:off x="3657600" y="3840163"/>
            <a:ext cx="25603200" cy="192024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3292475" y="24323675"/>
            <a:ext cx="26333450" cy="230425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48637825"/>
            <a:ext cx="14265275" cy="2559050"/>
          </a:xfrm>
          <a:prstGeom prst="rect">
            <a:avLst/>
          </a:prstGeom>
        </p:spPr>
        <p:txBody>
          <a:bodyPr vert="horz" wrap="square" lIns="91440" tIns="45720" rIns="91440" bIns="45720" numCol="1" anchor="b" anchorCtr="0" compatLnSpc="1">
            <a:prstTxWarp prst="textNoShape">
              <a:avLst/>
            </a:prstTxWarp>
          </a:bodyPr>
          <a:lstStyle>
            <a:lvl1pPr>
              <a:defRPr sz="1200">
                <a:latin typeface="Calibri"/>
              </a:defRPr>
            </a:lvl1pPr>
          </a:lstStyle>
          <a:p>
            <a:pPr>
              <a:defRPr/>
            </a:pPr>
            <a:endParaRPr lang="en-US" dirty="0"/>
          </a:p>
        </p:txBody>
      </p:sp>
      <p:sp>
        <p:nvSpPr>
          <p:cNvPr id="7" name="Slide Number Placeholder 6"/>
          <p:cNvSpPr>
            <a:spLocks noGrp="1"/>
          </p:cNvSpPr>
          <p:nvPr>
            <p:ph type="sldNum" sz="quarter" idx="5"/>
          </p:nvPr>
        </p:nvSpPr>
        <p:spPr>
          <a:xfrm>
            <a:off x="18646775" y="48637825"/>
            <a:ext cx="14263688" cy="25590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a:defRPr>
            </a:lvl1pPr>
          </a:lstStyle>
          <a:p>
            <a:pPr>
              <a:defRPr/>
            </a:pPr>
            <a:fld id="{4CF597A8-A00B-124A-9F86-9014F06704C4}" type="slidenum">
              <a:rPr lang="en-US"/>
              <a:pPr>
                <a:defRPr/>
              </a:pPr>
              <a:t>‹#›</a:t>
            </a:fld>
            <a:endParaRPr lang="en-US" dirty="0"/>
          </a:p>
        </p:txBody>
      </p:sp>
    </p:spTree>
    <p:extLst>
      <p:ext uri="{BB962C8B-B14F-4D97-AF65-F5344CB8AC3E}">
        <p14:creationId xmlns:p14="http://schemas.microsoft.com/office/powerpoint/2010/main" val="28316068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3657600" y="3840163"/>
            <a:ext cx="25603200" cy="192024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sz="9600" dirty="0">
                <a:solidFill>
                  <a:srgbClr val="000000"/>
                </a:solidFill>
                <a:latin typeface="Calibri" charset="0"/>
                <a:ea typeface="ＭＳ Ｐゴシック" charset="0"/>
                <a:cs typeface="ＭＳ Ｐゴシック" charset="0"/>
              </a:rPr>
              <a:t>Copyright Colin Purrington (</a:t>
            </a:r>
            <a:r>
              <a:rPr lang="en-US" sz="9600" dirty="0">
                <a:solidFill>
                  <a:srgbClr val="000000"/>
                </a:solidFill>
                <a:latin typeface="Times New Roman" charset="0"/>
                <a:ea typeface="ＭＳ Ｐゴシック" charset="0"/>
                <a:cs typeface="Calibri" charset="0"/>
              </a:rPr>
              <a:t>http://colinpurrington.com/tips/academic/posterdesign).</a:t>
            </a:r>
            <a:endParaRPr lang="en-US" sz="9600" dirty="0">
              <a:solidFill>
                <a:srgbClr val="000000"/>
              </a:solidFill>
              <a:latin typeface="Calibri" charset="0"/>
              <a:ea typeface="ＭＳ Ｐゴシック" charset="0"/>
              <a:cs typeface="ＭＳ Ｐゴシック" charset="0"/>
            </a:endParaRPr>
          </a:p>
          <a:p>
            <a:pPr eaLnBrk="1" hangingPunct="1">
              <a:spcBef>
                <a:spcPct val="0"/>
              </a:spcBef>
            </a:pPr>
            <a:endParaRPr lang="en-US" sz="9600" dirty="0">
              <a:solidFill>
                <a:srgbClr val="FF0000"/>
              </a:solidFill>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Helvetica" charset="0"/>
                <a:ea typeface="ＭＳ Ｐゴシック" charset="0"/>
                <a:cs typeface="ＭＳ Ｐゴシック" charset="0"/>
              </a:defRPr>
            </a:lvl1pPr>
            <a:lvl2pPr marL="742950" indent="-285750" eaLnBrk="0" hangingPunct="0">
              <a:defRPr sz="3200">
                <a:solidFill>
                  <a:schemeClr val="tx1"/>
                </a:solidFill>
                <a:latin typeface="Helvetica" charset="0"/>
                <a:ea typeface="ＭＳ Ｐゴシック" charset="0"/>
              </a:defRPr>
            </a:lvl2pPr>
            <a:lvl3pPr marL="1143000" indent="-228600" eaLnBrk="0" hangingPunct="0">
              <a:defRPr sz="3200">
                <a:solidFill>
                  <a:schemeClr val="tx1"/>
                </a:solidFill>
                <a:latin typeface="Helvetica" charset="0"/>
                <a:ea typeface="ＭＳ Ｐゴシック" charset="0"/>
              </a:defRPr>
            </a:lvl3pPr>
            <a:lvl4pPr marL="1600200" indent="-228600" eaLnBrk="0" hangingPunct="0">
              <a:defRPr sz="3200">
                <a:solidFill>
                  <a:schemeClr val="tx1"/>
                </a:solidFill>
                <a:latin typeface="Helvetica" charset="0"/>
                <a:ea typeface="ＭＳ Ｐゴシック" charset="0"/>
              </a:defRPr>
            </a:lvl4pPr>
            <a:lvl5pPr marL="2057400" indent="-228600" eaLnBrk="0" hangingPunct="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eaLnBrk="1" hangingPunct="1"/>
            <a:fld id="{264F8301-5387-2A49-8B12-5907190E5D9F}" type="slidenum">
              <a:rPr lang="en-US" sz="1200">
                <a:latin typeface="Calibri" charset="0"/>
              </a:rPr>
              <a:pPr eaLnBrk="1" hangingPunct="1"/>
              <a:t>1</a:t>
            </a:fld>
            <a:endParaRPr lang="en-US" sz="1200" dirty="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5290752" y="11456371"/>
            <a:ext cx="33309696" cy="7900416"/>
          </a:xfrm>
          <a:solidFill>
            <a:srgbClr val="FFFFFF"/>
          </a:solidFill>
          <a:ln w="38100">
            <a:solidFill>
              <a:srgbClr val="404040"/>
            </a:solidFill>
          </a:ln>
        </p:spPr>
        <p:txBody>
          <a:bodyPr lIns="274320" rIns="274320" anchor="ctr" anchorCtr="1">
            <a:normAutofit/>
          </a:bodyPr>
          <a:lstStyle>
            <a:lvl1pPr algn="ctr">
              <a:defRPr sz="16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9702703" y="20892211"/>
            <a:ext cx="24485803" cy="5951491"/>
          </a:xfrm>
          <a:noFill/>
        </p:spPr>
        <p:txBody>
          <a:bodyPr>
            <a:normAutofit/>
          </a:bodyPr>
          <a:lstStyle>
            <a:lvl1pPr marL="0" indent="0" algn="ctr">
              <a:buNone/>
              <a:defRPr sz="9120">
                <a:solidFill>
                  <a:schemeClr val="tx1">
                    <a:lumMod val="75000"/>
                    <a:lumOff val="25000"/>
                  </a:schemeClr>
                </a:solidFill>
              </a:defRPr>
            </a:lvl1pPr>
            <a:lvl2pPr marL="2194560" indent="0" algn="ctr">
              <a:buNone/>
              <a:defRPr sz="912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A2AF647-44E6-FB40-A1C8-150CD10F633D}" type="slidenum">
              <a:rPr lang="en-US" smtClean="0"/>
              <a:pPr>
                <a:defRPr/>
              </a:pPr>
              <a:t>‹#›</a:t>
            </a:fld>
            <a:endParaRPr lang="en-US" dirty="0"/>
          </a:p>
        </p:txBody>
      </p:sp>
    </p:spTree>
    <p:extLst>
      <p:ext uri="{BB962C8B-B14F-4D97-AF65-F5344CB8AC3E}">
        <p14:creationId xmlns:p14="http://schemas.microsoft.com/office/powerpoint/2010/main" val="303181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2AC4EB1-05A7-384C-8AFE-084667D317BD}" type="slidenum">
              <a:rPr lang="en-US" smtClean="0"/>
              <a:pPr>
                <a:defRPr/>
              </a:pPr>
              <a:t>‹#›</a:t>
            </a:fld>
            <a:endParaRPr lang="en-US" dirty="0"/>
          </a:p>
        </p:txBody>
      </p:sp>
    </p:spTree>
    <p:extLst>
      <p:ext uri="{BB962C8B-B14F-4D97-AF65-F5344CB8AC3E}">
        <p14:creationId xmlns:p14="http://schemas.microsoft.com/office/powerpoint/2010/main" val="291506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51203" y="4498848"/>
            <a:ext cx="5059037" cy="239207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09021" y="4498848"/>
            <a:ext cx="22637635" cy="239207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306D72A-DA75-E142-93A0-E25D34E7C8E8}" type="slidenum">
              <a:rPr lang="en-US" smtClean="0"/>
              <a:pPr>
                <a:defRPr/>
              </a:pPr>
              <a:t>‹#›</a:t>
            </a:fld>
            <a:endParaRPr lang="en-US" dirty="0"/>
          </a:p>
        </p:txBody>
      </p:sp>
    </p:spTree>
    <p:extLst>
      <p:ext uri="{BB962C8B-B14F-4D97-AF65-F5344CB8AC3E}">
        <p14:creationId xmlns:p14="http://schemas.microsoft.com/office/powerpoint/2010/main" val="283588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3EC1E767-AD5E-394C-9BE0-44C806A417B8}" type="slidenum">
              <a:rPr lang="en-US" smtClean="0"/>
              <a:pPr>
                <a:defRPr/>
              </a:pPr>
              <a:t>‹#›</a:t>
            </a:fld>
            <a:endParaRPr lang="en-US" dirty="0"/>
          </a:p>
        </p:txBody>
      </p:sp>
    </p:spTree>
    <p:extLst>
      <p:ext uri="{BB962C8B-B14F-4D97-AF65-F5344CB8AC3E}">
        <p14:creationId xmlns:p14="http://schemas.microsoft.com/office/powerpoint/2010/main" val="285349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5310835" y="11456371"/>
            <a:ext cx="33313421" cy="7900416"/>
          </a:xfrm>
          <a:solidFill>
            <a:srgbClr val="FFFFFF"/>
          </a:solidFill>
          <a:ln w="38100">
            <a:solidFill>
              <a:srgbClr val="404040"/>
            </a:solidFill>
          </a:ln>
        </p:spPr>
        <p:txBody>
          <a:bodyPr lIns="274320" rIns="274320" anchor="ctr" anchorCtr="1">
            <a:normAutofit/>
          </a:bodyPr>
          <a:lstStyle>
            <a:lvl1pPr>
              <a:defRPr sz="16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9702703" y="20891832"/>
            <a:ext cx="24485803" cy="6072394"/>
          </a:xfrm>
        </p:spPr>
        <p:txBody>
          <a:bodyPr anchor="t" anchorCtr="1">
            <a:normAutofit/>
          </a:bodyPr>
          <a:lstStyle>
            <a:lvl1pPr marL="0" indent="0">
              <a:buNone/>
              <a:defRPr sz="9120">
                <a:solidFill>
                  <a:schemeClr val="tx1"/>
                </a:solidFill>
              </a:defRPr>
            </a:lvl1pPr>
            <a:lvl2pPr marL="2194560" indent="0">
              <a:buNone/>
              <a:defRPr sz="912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DA5A00A-DB0C-1349-907F-CB3B406410AB}" type="slidenum">
              <a:rPr lang="en-US" smtClean="0"/>
              <a:pPr>
                <a:defRPr/>
              </a:pPr>
              <a:t>‹#›</a:t>
            </a:fld>
            <a:endParaRPr lang="en-US" dirty="0"/>
          </a:p>
        </p:txBody>
      </p:sp>
    </p:spTree>
    <p:extLst>
      <p:ext uri="{BB962C8B-B14F-4D97-AF65-F5344CB8AC3E}">
        <p14:creationId xmlns:p14="http://schemas.microsoft.com/office/powerpoint/2010/main" val="200920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90750" y="12662611"/>
            <a:ext cx="15782510" cy="14889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817938" y="12662611"/>
            <a:ext cx="15794477" cy="14889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dirty="0"/>
          </a:p>
        </p:txBody>
      </p:sp>
      <p:sp>
        <p:nvSpPr>
          <p:cNvPr id="9" name="Footer Placeholder 8"/>
          <p:cNvSpPr>
            <a:spLocks noGrp="1"/>
          </p:cNvSpPr>
          <p:nvPr>
            <p:ph type="ftr" sz="quarter" idx="11"/>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34AFD7EE-5528-3545-89FD-146A2DAB5D74}" type="slidenum">
              <a:rPr lang="en-US" smtClean="0"/>
              <a:pPr>
                <a:defRPr/>
              </a:pPr>
              <a:t>‹#›</a:t>
            </a:fld>
            <a:endParaRPr lang="en-US" dirty="0"/>
          </a:p>
        </p:txBody>
      </p:sp>
    </p:spTree>
    <p:extLst>
      <p:ext uri="{BB962C8B-B14F-4D97-AF65-F5344CB8AC3E}">
        <p14:creationId xmlns:p14="http://schemas.microsoft.com/office/powerpoint/2010/main" val="355150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90747" y="11104485"/>
            <a:ext cx="15782515" cy="3379618"/>
          </a:xfrm>
        </p:spPr>
        <p:txBody>
          <a:bodyPr anchor="b" anchorCtr="1">
            <a:normAutofit/>
          </a:bodyPr>
          <a:lstStyle>
            <a:lvl1pPr marL="0" indent="0" algn="ctr">
              <a:buNone/>
              <a:defRPr sz="9120" b="0" cap="all" spc="480" baseline="0">
                <a:solidFill>
                  <a:schemeClr val="tx2"/>
                </a:solidFill>
              </a:defRPr>
            </a:lvl1pPr>
            <a:lvl2pPr marL="2194560" indent="0">
              <a:buNone/>
              <a:defRPr sz="912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5290747" y="15087600"/>
            <a:ext cx="15782515" cy="1246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22817938" y="15087600"/>
            <a:ext cx="15794477" cy="1246452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22817938" y="11104485"/>
            <a:ext cx="15794477" cy="3379618"/>
          </a:xfrm>
        </p:spPr>
        <p:txBody>
          <a:bodyPr anchor="b" anchorCtr="1">
            <a:normAutofit/>
          </a:bodyPr>
          <a:lstStyle>
            <a:lvl1pPr marL="0" indent="0" algn="ctr">
              <a:buNone/>
              <a:defRPr sz="9120" b="0" cap="all" spc="480" baseline="0">
                <a:solidFill>
                  <a:schemeClr val="tx2"/>
                </a:solidFill>
              </a:defRPr>
            </a:lvl1pPr>
            <a:lvl2pPr marL="2194560" indent="0">
              <a:buNone/>
              <a:defRPr sz="912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6EAC0505-5D3F-F34F-AFDE-0DB6159AFC10}" type="slidenum">
              <a:rPr lang="en-US" smtClean="0"/>
              <a:pPr>
                <a:defRPr/>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69872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B2CDC21-93D4-854E-BCDA-8E1624679D72}" type="slidenum">
              <a:rPr lang="en-US" smtClean="0"/>
              <a:pPr>
                <a:defRPr/>
              </a:pPr>
              <a:t>‹#›</a:t>
            </a:fld>
            <a:endParaRPr lang="en-US" dirty="0"/>
          </a:p>
        </p:txBody>
      </p:sp>
    </p:spTree>
    <p:extLst>
      <p:ext uri="{BB962C8B-B14F-4D97-AF65-F5344CB8AC3E}">
        <p14:creationId xmlns:p14="http://schemas.microsoft.com/office/powerpoint/2010/main" val="134877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ED793C62-A8F2-AF42-91C5-BE416480609C}" type="slidenum">
              <a:rPr lang="en-US" smtClean="0"/>
              <a:pPr>
                <a:defRPr/>
              </a:pPr>
              <a:t>‹#›</a:t>
            </a:fld>
            <a:endParaRPr lang="en-US" dirty="0"/>
          </a:p>
        </p:txBody>
      </p:sp>
    </p:spTree>
    <p:extLst>
      <p:ext uri="{BB962C8B-B14F-4D97-AF65-F5344CB8AC3E}">
        <p14:creationId xmlns:p14="http://schemas.microsoft.com/office/powerpoint/2010/main" val="1686719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21945600" cy="3291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3075375" y="10770381"/>
            <a:ext cx="15794851" cy="5479186"/>
          </a:xfrm>
          <a:solidFill>
            <a:srgbClr val="FFFFFF"/>
          </a:solidFill>
          <a:ln>
            <a:solidFill>
              <a:srgbClr val="404040"/>
            </a:solidFill>
          </a:ln>
        </p:spPr>
        <p:txBody>
          <a:bodyPr anchor="ctr" anchorCtr="1">
            <a:normAutofit/>
          </a:bodyPr>
          <a:lstStyle>
            <a:lvl1pPr>
              <a:defRPr sz="1008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24249888" y="3862426"/>
            <a:ext cx="17337024" cy="25193549"/>
          </a:xfrm>
        </p:spPr>
        <p:txBody>
          <a:bodyPr>
            <a:normAutofit/>
          </a:bodyPr>
          <a:lstStyle>
            <a:lvl1pPr>
              <a:defRPr sz="9120">
                <a:solidFill>
                  <a:schemeClr val="tx1"/>
                </a:solidFill>
              </a:defRPr>
            </a:lvl1pPr>
            <a:lvl2pPr>
              <a:defRPr sz="7680">
                <a:solidFill>
                  <a:schemeClr val="tx1"/>
                </a:solidFill>
              </a:defRPr>
            </a:lvl2pPr>
            <a:lvl3pPr>
              <a:defRPr sz="7680">
                <a:solidFill>
                  <a:schemeClr val="tx1"/>
                </a:solidFill>
              </a:defRPr>
            </a:lvl3pPr>
            <a:lvl4pPr>
              <a:defRPr sz="7680">
                <a:solidFill>
                  <a:schemeClr val="tx1"/>
                </a:solidFill>
              </a:defRPr>
            </a:lvl4pPr>
            <a:lvl5pPr>
              <a:defRPr sz="7680">
                <a:solidFill>
                  <a:schemeClr val="tx1"/>
                </a:solidFill>
              </a:defRPr>
            </a:lvl5pPr>
            <a:lvl6pPr>
              <a:defRPr sz="7680"/>
            </a:lvl6pPr>
            <a:lvl7pPr>
              <a:defRPr sz="7680"/>
            </a:lvl7pPr>
            <a:lvl8pPr>
              <a:defRPr sz="7680"/>
            </a:lvl8pPr>
            <a:lvl9pPr>
              <a:defRPr sz="7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42232" y="17039606"/>
            <a:ext cx="13661136" cy="10531373"/>
          </a:xfrm>
        </p:spPr>
        <p:txBody>
          <a:bodyPr anchor="t" anchorCtr="1">
            <a:normAutofit/>
          </a:bodyPr>
          <a:lstStyle>
            <a:lvl1pPr marL="0" indent="0" algn="ctr">
              <a:buNone/>
              <a:defRPr sz="7200">
                <a:solidFill>
                  <a:srgbClr val="FFFFFF"/>
                </a:solidFill>
              </a:defRPr>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9" name="Date Placeholder 8"/>
          <p:cNvSpPr>
            <a:spLocks noGrp="1"/>
          </p:cNvSpPr>
          <p:nvPr>
            <p:ph type="dt" sz="half" idx="10"/>
          </p:nvPr>
        </p:nvSpPr>
        <p:spPr/>
        <p:txBody>
          <a:bodyPr/>
          <a:lstStyle/>
          <a:p>
            <a:pPr>
              <a:defRPr/>
            </a:pPr>
            <a:endParaRPr lang="en-US" dirty="0"/>
          </a:p>
        </p:txBody>
      </p:sp>
      <p:sp>
        <p:nvSpPr>
          <p:cNvPr id="10" name="Footer Placeholder 9"/>
          <p:cNvSpPr>
            <a:spLocks noGrp="1"/>
          </p:cNvSpPr>
          <p:nvPr>
            <p:ph type="ftr" sz="quarter" idx="11"/>
          </p:nvPr>
        </p:nvSpPr>
        <p:spPr>
          <a:xfrm>
            <a:off x="3075375" y="29933798"/>
            <a:ext cx="18270710" cy="1536192"/>
          </a:xfrm>
        </p:spPr>
        <p:txBody>
          <a:bodyPr>
            <a:normAutofit/>
          </a:bodyPr>
          <a:lstStyle>
            <a:lvl1pPr>
              <a:defRPr>
                <a:solidFill>
                  <a:srgbClr val="FFFFFF">
                    <a:alpha val="70000"/>
                  </a:srgbClr>
                </a:solidFill>
              </a:defRPr>
            </a:lvl1pPr>
          </a:lstStyle>
          <a:p>
            <a:pPr>
              <a:defRPr/>
            </a:pPr>
            <a:endParaRPr lang="en-US" dirty="0"/>
          </a:p>
        </p:txBody>
      </p:sp>
      <p:sp>
        <p:nvSpPr>
          <p:cNvPr id="11" name="Slide Number Placeholder 10"/>
          <p:cNvSpPr>
            <a:spLocks noGrp="1"/>
          </p:cNvSpPr>
          <p:nvPr>
            <p:ph type="sldNum" sz="quarter" idx="12"/>
          </p:nvPr>
        </p:nvSpPr>
        <p:spPr/>
        <p:txBody>
          <a:bodyPr/>
          <a:lstStyle/>
          <a:p>
            <a:pPr>
              <a:defRPr/>
            </a:pPr>
            <a:fld id="{EB4B138B-3D68-F046-A929-C45EA57A6948}" type="slidenum">
              <a:rPr lang="en-US" smtClean="0"/>
              <a:pPr>
                <a:defRPr/>
              </a:pPr>
              <a:t>‹#›</a:t>
            </a:fld>
            <a:endParaRPr lang="en-US" dirty="0"/>
          </a:p>
        </p:txBody>
      </p:sp>
    </p:spTree>
    <p:extLst>
      <p:ext uri="{BB962C8B-B14F-4D97-AF65-F5344CB8AC3E}">
        <p14:creationId xmlns:p14="http://schemas.microsoft.com/office/powerpoint/2010/main" val="339082085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7" y="0"/>
            <a:ext cx="21945595" cy="3291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3072384" y="10770374"/>
            <a:ext cx="15800832" cy="5486400"/>
          </a:xfrm>
          <a:solidFill>
            <a:srgbClr val="FFFFFF"/>
          </a:solidFill>
          <a:ln>
            <a:solidFill>
              <a:srgbClr val="262626"/>
            </a:solidFill>
          </a:ln>
        </p:spPr>
        <p:txBody>
          <a:bodyPr anchor="ctr" anchorCtr="1">
            <a:noAutofit/>
          </a:bodyPr>
          <a:lstStyle>
            <a:lvl1pPr>
              <a:defRPr sz="1008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1945603" y="0"/>
            <a:ext cx="21967550" cy="32918400"/>
          </a:xfrm>
          <a:solidFill>
            <a:schemeClr val="tx1"/>
          </a:solidFill>
        </p:spPr>
        <p:txBody>
          <a:bodyPr anchor="t"/>
          <a:lstStyle>
            <a:lvl1pPr marL="0" indent="0">
              <a:buNone/>
              <a:defRPr sz="15360">
                <a:solidFill>
                  <a:schemeClr val="bg1">
                    <a:lumMod val="85000"/>
                    <a:lumOff val="15000"/>
                  </a:schemeClr>
                </a:solidFill>
              </a:defRPr>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4142232" y="17039613"/>
            <a:ext cx="13661136" cy="10531378"/>
          </a:xfrm>
        </p:spPr>
        <p:txBody>
          <a:bodyPr anchor="t" anchorCtr="1">
            <a:normAutofit/>
          </a:bodyPr>
          <a:lstStyle>
            <a:lvl1pPr marL="0" indent="0" algn="ctr">
              <a:buNone/>
              <a:defRPr sz="7200">
                <a:solidFill>
                  <a:srgbClr val="FFFFFF"/>
                </a:solidFill>
              </a:defRPr>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dirty="0"/>
          </a:p>
        </p:txBody>
      </p:sp>
      <p:sp>
        <p:nvSpPr>
          <p:cNvPr id="9" name="Footer Placeholder 8"/>
          <p:cNvSpPr>
            <a:spLocks noGrp="1"/>
          </p:cNvSpPr>
          <p:nvPr>
            <p:ph type="ftr" sz="quarter" idx="11"/>
          </p:nvPr>
        </p:nvSpPr>
        <p:spPr>
          <a:xfrm>
            <a:off x="3072384" y="29933798"/>
            <a:ext cx="18258739" cy="1536192"/>
          </a:xfrm>
        </p:spPr>
        <p:txBody>
          <a:bodyPr>
            <a:normAutofit/>
          </a:bodyPr>
          <a:lstStyle>
            <a:lvl1pPr>
              <a:defRPr>
                <a:solidFill>
                  <a:srgbClr val="FFFFFF">
                    <a:alpha val="70000"/>
                  </a:srgbClr>
                </a:solidFill>
              </a:defRPr>
            </a:lvl1pPr>
          </a:lstStyle>
          <a:p>
            <a:pPr>
              <a:defRPr/>
            </a:pPr>
            <a:endParaRPr lang="en-US" dirty="0"/>
          </a:p>
        </p:txBody>
      </p:sp>
      <p:sp>
        <p:nvSpPr>
          <p:cNvPr id="10" name="Slide Number Placeholder 9"/>
          <p:cNvSpPr>
            <a:spLocks noGrp="1"/>
          </p:cNvSpPr>
          <p:nvPr>
            <p:ph type="sldNum" sz="quarter" idx="12"/>
          </p:nvPr>
        </p:nvSpPr>
        <p:spPr/>
        <p:txBody>
          <a:bodyPr/>
          <a:lstStyle/>
          <a:p>
            <a:pPr>
              <a:defRPr/>
            </a:pPr>
            <a:fld id="{394CC63C-602B-A845-8AB6-85E838136E32}" type="slidenum">
              <a:rPr lang="en-US" smtClean="0"/>
              <a:pPr>
                <a:defRPr/>
              </a:pPr>
              <a:t>‹#›</a:t>
            </a:fld>
            <a:endParaRPr lang="en-US" dirty="0"/>
          </a:p>
        </p:txBody>
      </p:sp>
    </p:spTree>
    <p:extLst>
      <p:ext uri="{BB962C8B-B14F-4D97-AF65-F5344CB8AC3E}">
        <p14:creationId xmlns:p14="http://schemas.microsoft.com/office/powerpoint/2010/main" val="428695506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7709018" y="4630522"/>
            <a:ext cx="28501224" cy="5705856"/>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709018" y="12662619"/>
            <a:ext cx="28501224" cy="148895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8698926" y="29946317"/>
            <a:ext cx="9913488" cy="1555046"/>
          </a:xfrm>
          <a:prstGeom prst="rect">
            <a:avLst/>
          </a:prstGeom>
        </p:spPr>
        <p:txBody>
          <a:bodyPr vert="horz" lIns="91440" tIns="45720" rIns="91440" bIns="45720" rtlCol="0" anchor="ctr"/>
          <a:lstStyle>
            <a:lvl1pPr algn="r">
              <a:defRPr sz="4800">
                <a:solidFill>
                  <a:schemeClr val="tx1">
                    <a:alpha val="70000"/>
                  </a:schemeClr>
                </a:solidFill>
              </a:defRPr>
            </a:lvl1pPr>
          </a:lstStyle>
          <a:p>
            <a:pPr>
              <a:defRPr/>
            </a:pPr>
            <a:endParaRPr lang="en-US" dirty="0"/>
          </a:p>
        </p:txBody>
      </p:sp>
      <p:sp>
        <p:nvSpPr>
          <p:cNvPr id="5" name="Footer Placeholder 4"/>
          <p:cNvSpPr>
            <a:spLocks noGrp="1"/>
          </p:cNvSpPr>
          <p:nvPr>
            <p:ph type="ftr" sz="quarter" idx="3"/>
          </p:nvPr>
        </p:nvSpPr>
        <p:spPr>
          <a:xfrm>
            <a:off x="5290747" y="29933798"/>
            <a:ext cx="21871987" cy="1536192"/>
          </a:xfrm>
          <a:prstGeom prst="rect">
            <a:avLst/>
          </a:prstGeom>
        </p:spPr>
        <p:txBody>
          <a:bodyPr vert="horz" lIns="91440" tIns="45720" rIns="91440" bIns="45720" rtlCol="0" anchor="ctr"/>
          <a:lstStyle>
            <a:lvl1pPr algn="l">
              <a:defRPr sz="4800">
                <a:solidFill>
                  <a:schemeClr val="tx1">
                    <a:alpha val="70000"/>
                  </a:schemeClr>
                </a:solidFill>
              </a:defRPr>
            </a:lvl1pPr>
          </a:lstStyle>
          <a:p>
            <a:pPr>
              <a:defRPr/>
            </a:pPr>
            <a:endParaRPr lang="en-US" dirty="0"/>
          </a:p>
        </p:txBody>
      </p:sp>
      <p:sp>
        <p:nvSpPr>
          <p:cNvPr id="6" name="Slide Number Placeholder 5"/>
          <p:cNvSpPr>
            <a:spLocks noGrp="1"/>
          </p:cNvSpPr>
          <p:nvPr>
            <p:ph type="sldNum" sz="quarter" idx="4"/>
          </p:nvPr>
        </p:nvSpPr>
        <p:spPr>
          <a:xfrm>
            <a:off x="39552538" y="29846016"/>
            <a:ext cx="1755648" cy="1755648"/>
          </a:xfrm>
          <a:prstGeom prst="ellipse">
            <a:avLst/>
          </a:prstGeom>
          <a:solidFill>
            <a:srgbClr val="1D1D1D">
              <a:alpha val="69804"/>
            </a:srgbClr>
          </a:solidFill>
        </p:spPr>
        <p:txBody>
          <a:bodyPr vert="horz" lIns="18288" tIns="45720" rIns="18288" bIns="45720" rtlCol="0" anchor="ctr">
            <a:noAutofit/>
          </a:bodyPr>
          <a:lstStyle>
            <a:lvl1pPr algn="ctr">
              <a:defRPr sz="5280" spc="0" baseline="0">
                <a:solidFill>
                  <a:srgbClr val="FFFFFF"/>
                </a:solidFill>
              </a:defRPr>
            </a:lvl1pPr>
          </a:lstStyle>
          <a:p>
            <a:pPr>
              <a:defRPr/>
            </a:pPr>
            <a:fld id="{6EAC0505-5D3F-F34F-AFDE-0DB6159AFC10}" type="slidenum">
              <a:rPr lang="en-US" smtClean="0"/>
              <a:pPr>
                <a:defRPr/>
              </a:pPr>
              <a:t>‹#›</a:t>
            </a:fld>
            <a:endParaRPr lang="en-US" dirty="0"/>
          </a:p>
        </p:txBody>
      </p:sp>
    </p:spTree>
    <p:extLst>
      <p:ext uri="{BB962C8B-B14F-4D97-AF65-F5344CB8AC3E}">
        <p14:creationId xmlns:p14="http://schemas.microsoft.com/office/powerpoint/2010/main" val="2481957551"/>
      </p:ext>
    </p:extLst>
  </p:cSld>
  <p:clrMap bg1="dk1" tx1="lt1" bg2="dk2" tx2="lt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ctr" defTabSz="4389120" rtl="0" eaLnBrk="1" latinLnBrk="0" hangingPunct="1">
        <a:lnSpc>
          <a:spcPct val="90000"/>
        </a:lnSpc>
        <a:spcBef>
          <a:spcPct val="0"/>
        </a:spcBef>
        <a:buNone/>
        <a:defRPr sz="12480" kern="1200" cap="all" spc="960" baseline="0">
          <a:solidFill>
            <a:schemeClr val="tx1">
              <a:lumMod val="85000"/>
              <a:lumOff val="15000"/>
            </a:schemeClr>
          </a:solidFill>
          <a:latin typeface="+mj-lt"/>
          <a:ea typeface="+mj-ea"/>
          <a:cs typeface="+mj-cs"/>
        </a:defRPr>
      </a:lvl1pPr>
    </p:titleStyle>
    <p:bodyStyle>
      <a:lvl1pPr marL="1097280" indent="-1097280" algn="l" defTabSz="4389120" rtl="0" eaLnBrk="1" latinLnBrk="0" hangingPunct="1">
        <a:lnSpc>
          <a:spcPct val="100000"/>
        </a:lnSpc>
        <a:spcBef>
          <a:spcPts val="4800"/>
        </a:spcBef>
        <a:buClr>
          <a:schemeClr val="accent2"/>
        </a:buClr>
        <a:buFont typeface="Arial" panose="020B0604020202020204" pitchFamily="34" charset="0"/>
        <a:buChar char="•"/>
        <a:defRPr sz="8640" kern="1200">
          <a:solidFill>
            <a:schemeClr val="tx1">
              <a:lumMod val="85000"/>
              <a:lumOff val="15000"/>
            </a:schemeClr>
          </a:solidFill>
          <a:latin typeface="+mn-lt"/>
          <a:ea typeface="+mn-ea"/>
          <a:cs typeface="+mn-cs"/>
        </a:defRPr>
      </a:lvl1pPr>
      <a:lvl2pPr marL="2194560" indent="-1097280" algn="l" defTabSz="4389120" rtl="0" eaLnBrk="1" latinLnBrk="0" hangingPunct="1">
        <a:lnSpc>
          <a:spcPct val="100000"/>
        </a:lnSpc>
        <a:spcBef>
          <a:spcPts val="4800"/>
        </a:spcBef>
        <a:buClr>
          <a:schemeClr val="accent2"/>
        </a:buClr>
        <a:buFont typeface="Arial" panose="020B0604020202020204" pitchFamily="34" charset="0"/>
        <a:buChar char="•"/>
        <a:defRPr sz="7680" kern="1200">
          <a:solidFill>
            <a:schemeClr val="tx1">
              <a:lumMod val="85000"/>
              <a:lumOff val="15000"/>
            </a:schemeClr>
          </a:solidFill>
          <a:latin typeface="+mn-lt"/>
          <a:ea typeface="+mn-ea"/>
          <a:cs typeface="+mn-cs"/>
        </a:defRPr>
      </a:lvl2pPr>
      <a:lvl3pPr marL="3291840" indent="-1097280" algn="l" defTabSz="4389120" rtl="0" eaLnBrk="1" latinLnBrk="0" hangingPunct="1">
        <a:lnSpc>
          <a:spcPct val="100000"/>
        </a:lnSpc>
        <a:spcBef>
          <a:spcPts val="4800"/>
        </a:spcBef>
        <a:buClr>
          <a:schemeClr val="accent2"/>
        </a:buClr>
        <a:buFont typeface="Arial" panose="020B0604020202020204" pitchFamily="34" charset="0"/>
        <a:buChar char="•"/>
        <a:defRPr sz="7680" kern="1200">
          <a:solidFill>
            <a:schemeClr val="tx1">
              <a:lumMod val="85000"/>
              <a:lumOff val="15000"/>
            </a:schemeClr>
          </a:solidFill>
          <a:latin typeface="+mn-lt"/>
          <a:ea typeface="+mn-ea"/>
          <a:cs typeface="+mn-cs"/>
        </a:defRPr>
      </a:lvl3pPr>
      <a:lvl4pPr marL="4389120" indent="-1097280" algn="l" defTabSz="4389120" rtl="0" eaLnBrk="1" latinLnBrk="0" hangingPunct="1">
        <a:lnSpc>
          <a:spcPct val="100000"/>
        </a:lnSpc>
        <a:spcBef>
          <a:spcPts val="4800"/>
        </a:spcBef>
        <a:buClr>
          <a:schemeClr val="accent2"/>
        </a:buClr>
        <a:buFont typeface="Arial" panose="020B0604020202020204" pitchFamily="34" charset="0"/>
        <a:buChar char="•"/>
        <a:defRPr sz="7680" kern="1200">
          <a:solidFill>
            <a:schemeClr val="tx1">
              <a:lumMod val="85000"/>
              <a:lumOff val="15000"/>
            </a:schemeClr>
          </a:solidFill>
          <a:latin typeface="+mn-lt"/>
          <a:ea typeface="+mn-ea"/>
          <a:cs typeface="+mn-cs"/>
        </a:defRPr>
      </a:lvl4pPr>
      <a:lvl5pPr marL="5486400" indent="-1097280" algn="l" defTabSz="4389120" rtl="0" eaLnBrk="1" latinLnBrk="0" hangingPunct="1">
        <a:lnSpc>
          <a:spcPct val="100000"/>
        </a:lnSpc>
        <a:spcBef>
          <a:spcPts val="4800"/>
        </a:spcBef>
        <a:buClr>
          <a:schemeClr val="accent2"/>
        </a:buClr>
        <a:buFont typeface="Arial" panose="020B0604020202020204" pitchFamily="34" charset="0"/>
        <a:buChar char="•"/>
        <a:defRPr sz="7680" kern="1200">
          <a:solidFill>
            <a:schemeClr val="tx1">
              <a:lumMod val="85000"/>
              <a:lumOff val="15000"/>
            </a:schemeClr>
          </a:solidFill>
          <a:latin typeface="+mn-lt"/>
          <a:ea typeface="+mn-ea"/>
          <a:cs typeface="+mn-cs"/>
        </a:defRPr>
      </a:lvl5pPr>
      <a:lvl6pPr marL="6309360" indent="-1097280" algn="l" defTabSz="4389120" rtl="0" eaLnBrk="1" latinLnBrk="0" hangingPunct="1">
        <a:lnSpc>
          <a:spcPct val="100000"/>
        </a:lnSpc>
        <a:spcBef>
          <a:spcPts val="4800"/>
        </a:spcBef>
        <a:buClr>
          <a:schemeClr val="accent2"/>
        </a:buClr>
        <a:buFont typeface="Arial" panose="020B0604020202020204" pitchFamily="34" charset="0"/>
        <a:buChar char="•"/>
        <a:defRPr sz="7680" kern="1200">
          <a:solidFill>
            <a:schemeClr val="tx1"/>
          </a:solidFill>
          <a:latin typeface="+mn-lt"/>
          <a:ea typeface="+mn-ea"/>
          <a:cs typeface="+mn-cs"/>
        </a:defRPr>
      </a:lvl6pPr>
      <a:lvl7pPr marL="7132320" indent="-1097280" algn="l" defTabSz="4389120" rtl="0" eaLnBrk="1" latinLnBrk="0" hangingPunct="1">
        <a:lnSpc>
          <a:spcPct val="100000"/>
        </a:lnSpc>
        <a:spcBef>
          <a:spcPts val="4800"/>
        </a:spcBef>
        <a:buClr>
          <a:schemeClr val="accent2"/>
        </a:buClr>
        <a:buFont typeface="Arial" panose="020B0604020202020204" pitchFamily="34" charset="0"/>
        <a:buChar char="•"/>
        <a:defRPr sz="7680" kern="1200">
          <a:solidFill>
            <a:schemeClr val="tx1"/>
          </a:solidFill>
          <a:latin typeface="+mn-lt"/>
          <a:ea typeface="+mn-ea"/>
          <a:cs typeface="+mn-cs"/>
        </a:defRPr>
      </a:lvl7pPr>
      <a:lvl8pPr marL="7955280" indent="-1097280" algn="l" defTabSz="4389120" rtl="0" eaLnBrk="1" latinLnBrk="0" hangingPunct="1">
        <a:lnSpc>
          <a:spcPct val="100000"/>
        </a:lnSpc>
        <a:spcBef>
          <a:spcPts val="4800"/>
        </a:spcBef>
        <a:buClr>
          <a:schemeClr val="accent2"/>
        </a:buClr>
        <a:buFont typeface="Arial" panose="020B0604020202020204" pitchFamily="34" charset="0"/>
        <a:buChar char="•"/>
        <a:defRPr sz="7680" kern="1200" baseline="0">
          <a:solidFill>
            <a:schemeClr val="tx1"/>
          </a:solidFill>
          <a:latin typeface="+mn-lt"/>
          <a:ea typeface="+mn-ea"/>
          <a:cs typeface="+mn-cs"/>
        </a:defRPr>
      </a:lvl8pPr>
      <a:lvl9pPr marL="8778240" indent="-1097280" algn="l" defTabSz="4389120" rtl="0" eaLnBrk="1" latinLnBrk="0" hangingPunct="1">
        <a:lnSpc>
          <a:spcPct val="100000"/>
        </a:lnSpc>
        <a:spcBef>
          <a:spcPts val="4800"/>
        </a:spcBef>
        <a:buClr>
          <a:schemeClr val="accent2"/>
        </a:buClr>
        <a:buFont typeface="Arial" panose="020B0604020202020204" pitchFamily="34" charset="0"/>
        <a:buChar char="•"/>
        <a:defRPr sz="7680" kern="1200" baseline="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emf"/><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p:cNvSpPr/>
          <p:nvPr/>
        </p:nvSpPr>
        <p:spPr>
          <a:xfrm>
            <a:off x="-4389120" y="0"/>
            <a:ext cx="52669440" cy="32918400"/>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51" dirty="0">
              <a:solidFill>
                <a:srgbClr val="FFFFFF"/>
              </a:solidFill>
              <a:latin typeface="Times New Roman" charset="0"/>
              <a:ea typeface="ＭＳ Ｐゴシック" charset="0"/>
              <a:cs typeface="ＭＳ Ｐゴシック" charset="0"/>
            </a:endParaRPr>
          </a:p>
        </p:txBody>
      </p:sp>
      <p:sp>
        <p:nvSpPr>
          <p:cNvPr id="14339" name="Text Box 7"/>
          <p:cNvSpPr txBox="1">
            <a:spLocks noChangeArrowheads="1"/>
          </p:cNvSpPr>
          <p:nvPr/>
        </p:nvSpPr>
        <p:spPr bwMode="auto">
          <a:xfrm>
            <a:off x="-2316230" y="7099663"/>
            <a:ext cx="10812780" cy="12315009"/>
          </a:xfrm>
          <a:prstGeom prst="rect">
            <a:avLst/>
          </a:prstGeom>
          <a:ln>
            <a:headEnd/>
            <a:tailEnd/>
          </a:ln>
        </p:spPr>
        <p:style>
          <a:lnRef idx="2">
            <a:schemeClr val="dk1"/>
          </a:lnRef>
          <a:fillRef idx="1">
            <a:schemeClr val="lt1"/>
          </a:fillRef>
          <a:effectRef idx="0">
            <a:schemeClr val="dk1"/>
          </a:effectRef>
          <a:fontRef idx="minor">
            <a:schemeClr val="dk1"/>
          </a:fontRef>
        </p:style>
        <p:txBody>
          <a:bodyPr lIns="940526" tIns="470263" rIns="940526" bIns="940526"/>
          <a:lstStyle>
            <a:lvl1pPr eaLnBrk="0" hangingPunct="0">
              <a:tabLst>
                <a:tab pos="500063"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500063" algn="l"/>
              </a:tabLst>
              <a:defRPr sz="3200">
                <a:solidFill>
                  <a:schemeClr val="tx1"/>
                </a:solidFill>
                <a:latin typeface="Helvetica" charset="0"/>
                <a:ea typeface="ＭＳ Ｐゴシック" charset="0"/>
              </a:defRPr>
            </a:lvl2pPr>
            <a:lvl3pPr marL="1143000" indent="-228600" eaLnBrk="0" hangingPunct="0">
              <a:tabLst>
                <a:tab pos="500063" algn="l"/>
              </a:tabLst>
              <a:defRPr sz="3200">
                <a:solidFill>
                  <a:schemeClr val="tx1"/>
                </a:solidFill>
                <a:latin typeface="Helvetica" charset="0"/>
                <a:ea typeface="ＭＳ Ｐゴシック" charset="0"/>
              </a:defRPr>
            </a:lvl3pPr>
            <a:lvl4pPr marL="1600200" indent="-228600" eaLnBrk="0" hangingPunct="0">
              <a:tabLst>
                <a:tab pos="500063" algn="l"/>
              </a:tabLst>
              <a:defRPr sz="3200">
                <a:solidFill>
                  <a:schemeClr val="tx1"/>
                </a:solidFill>
                <a:latin typeface="Helvetica" charset="0"/>
                <a:ea typeface="ＭＳ Ｐゴシック" charset="0"/>
              </a:defRPr>
            </a:lvl4pPr>
            <a:lvl5pPr marL="2057400" indent="-228600" eaLnBrk="0" hangingPunct="0">
              <a:tabLst>
                <a:tab pos="500063"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9pPr>
          </a:lstStyle>
          <a:p>
            <a:pPr algn="just" eaLnBrk="1" hangingPunct="1">
              <a:spcBef>
                <a:spcPct val="50000"/>
              </a:spcBef>
            </a:pPr>
            <a:r>
              <a:rPr lang="en-US" sz="4937" b="1" dirty="0">
                <a:latin typeface="Arial"/>
                <a:cs typeface="Arial"/>
              </a:rPr>
              <a:t>Abstract</a:t>
            </a:r>
          </a:p>
          <a:p>
            <a:pPr algn="just" eaLnBrk="1" hangingPunct="1">
              <a:spcBef>
                <a:spcPct val="50000"/>
              </a:spcBef>
            </a:pPr>
            <a:r>
              <a:rPr lang="en-US" sz="2880" dirty="0">
                <a:latin typeface="Arial"/>
                <a:cs typeface="Arial"/>
              </a:rPr>
              <a:t>Many insect populations have been shown to be decreasing. Comparing current insect populations to historical ones can help us understand this problem. The Fairfield Osborn Preserve is conveniently located and relatively undisturbed. “A Rearing Imperative: Associating Immature and Adult Stream Insects”, a thesis written by Lawrence Serpa, has an outstanding inventory of every insect found with descriptions, locations, and abundances at Fairfield Osborn Preserve. For my project, the preserve was visited a total of 5 times, including one preliminary visitation, to select freshwater aquatic insects. I searched for insects described in Serpa's thesis, specifically those most prevalent in spring and easily identifiable. My findings were compared to those of Lawrence Serpa. Upon sorting, I determined whether the insects collected are still common. By comparing my findings with Serpa's thesis, any changes in diversity or population in the Fairfield Osborn Preserve can be evaluated.</a:t>
            </a:r>
          </a:p>
        </p:txBody>
      </p:sp>
      <p:sp>
        <p:nvSpPr>
          <p:cNvPr id="14341" name="Text Box 16"/>
          <p:cNvSpPr txBox="1">
            <a:spLocks noChangeArrowheads="1"/>
          </p:cNvSpPr>
          <p:nvPr/>
        </p:nvSpPr>
        <p:spPr bwMode="auto">
          <a:xfrm>
            <a:off x="35447562" y="20673428"/>
            <a:ext cx="10812780" cy="6288309"/>
          </a:xfrm>
          <a:prstGeom prst="rect">
            <a:avLst/>
          </a:prstGeom>
          <a:solidFill>
            <a:schemeClr val="bg1"/>
          </a:solidFill>
          <a:ln w="38100">
            <a:solidFill>
              <a:srgbClr val="000000"/>
            </a:solidFill>
            <a:round/>
            <a:headEnd/>
            <a:tailEnd/>
          </a:ln>
        </p:spPr>
        <p:txBody>
          <a:bodyPr lIns="940526" tIns="470263" rIns="940526" bIns="940526" anchor="t"/>
          <a:lstStyle>
            <a:lvl1pPr eaLnBrk="0" hangingPunct="0">
              <a:defRPr sz="3200">
                <a:solidFill>
                  <a:schemeClr val="tx1"/>
                </a:solidFill>
                <a:latin typeface="Helvetica" charset="0"/>
                <a:ea typeface="ＭＳ Ｐゴシック" charset="0"/>
                <a:cs typeface="ＭＳ Ｐゴシック" charset="0"/>
              </a:defRPr>
            </a:lvl1pPr>
            <a:lvl2pPr marL="742950" indent="-285750" eaLnBrk="0" hangingPunct="0">
              <a:defRPr sz="3200">
                <a:solidFill>
                  <a:schemeClr val="tx1"/>
                </a:solidFill>
                <a:latin typeface="Helvetica" charset="0"/>
                <a:ea typeface="ＭＳ Ｐゴシック" charset="0"/>
              </a:defRPr>
            </a:lvl2pPr>
            <a:lvl3pPr marL="1143000" indent="-228600" eaLnBrk="0" hangingPunct="0">
              <a:defRPr sz="3200">
                <a:solidFill>
                  <a:schemeClr val="tx1"/>
                </a:solidFill>
                <a:latin typeface="Helvetica" charset="0"/>
                <a:ea typeface="ＭＳ Ｐゴシック" charset="0"/>
              </a:defRPr>
            </a:lvl3pPr>
            <a:lvl4pPr marL="1600200" indent="-228600" eaLnBrk="0" hangingPunct="0">
              <a:defRPr sz="3200">
                <a:solidFill>
                  <a:schemeClr val="tx1"/>
                </a:solidFill>
                <a:latin typeface="Helvetica" charset="0"/>
                <a:ea typeface="ＭＳ Ｐゴシック" charset="0"/>
              </a:defRPr>
            </a:lvl4pPr>
            <a:lvl5pPr marL="2057400" indent="-228600" eaLnBrk="0" hangingPunct="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eaLnBrk="1" hangingPunct="1">
              <a:spcBef>
                <a:spcPct val="50000"/>
              </a:spcBef>
            </a:pPr>
            <a:r>
              <a:rPr lang="en-US" sz="4526" b="1" dirty="0">
                <a:solidFill>
                  <a:srgbClr val="000000"/>
                </a:solidFill>
                <a:latin typeface="Arial"/>
                <a:cs typeface="Arial"/>
              </a:rPr>
              <a:t>Acknowledgments</a:t>
            </a:r>
          </a:p>
          <a:p>
            <a:pPr eaLnBrk="1" hangingPunct="1">
              <a:spcBef>
                <a:spcPct val="50000"/>
              </a:spcBef>
            </a:pPr>
            <a:r>
              <a:rPr lang="en-US" sz="2880" dirty="0">
                <a:solidFill>
                  <a:srgbClr val="000000"/>
                </a:solidFill>
                <a:latin typeface="Arial"/>
                <a:ea typeface="ＭＳ Ｐゴシック"/>
                <a:cs typeface="Arial"/>
              </a:rPr>
              <a:t>Lawrence Serpa was kind enough to assist me with any questions or concerns I had during this research. As an expert in freshwater aquatic insects at FOP, his insight was invaluable. Elias Lopez was able to assist and instruct me on techniques needed for this research in sampling and sorting, this project would’ve been significantly more challenging without his help. Chloe Howard was always willing to help out and became a crucial part of this project. This project was funded by the CEI Waters Collaborative Research Grant.</a:t>
            </a:r>
            <a:endParaRPr lang="en-US" sz="2880" b="1" dirty="0">
              <a:solidFill>
                <a:srgbClr val="000000"/>
              </a:solidFill>
              <a:latin typeface="Arial"/>
              <a:cs typeface="Arial"/>
            </a:endParaRPr>
          </a:p>
        </p:txBody>
      </p:sp>
      <p:sp>
        <p:nvSpPr>
          <p:cNvPr id="14342" name="Text Box 12"/>
          <p:cNvSpPr txBox="1">
            <a:spLocks noChangeArrowheads="1"/>
          </p:cNvSpPr>
          <p:nvPr/>
        </p:nvSpPr>
        <p:spPr bwMode="auto">
          <a:xfrm>
            <a:off x="10101069" y="7099663"/>
            <a:ext cx="10811148" cy="11029455"/>
          </a:xfrm>
          <a:prstGeom prst="rect">
            <a:avLst/>
          </a:prstGeom>
          <a:solidFill>
            <a:schemeClr val="bg1"/>
          </a:solidFill>
          <a:ln w="38100">
            <a:solidFill>
              <a:srgbClr val="000000"/>
            </a:solidFill>
            <a:round/>
            <a:headEnd/>
            <a:tailEnd/>
          </a:ln>
        </p:spPr>
        <p:txBody>
          <a:bodyPr lIns="940526" tIns="470263" rIns="940526" bIns="940526"/>
          <a:lstStyle>
            <a:lvl1pPr eaLnBrk="0" hangingPunct="0">
              <a:tabLst>
                <a:tab pos="500063"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500063" algn="l"/>
              </a:tabLst>
              <a:defRPr sz="3200">
                <a:solidFill>
                  <a:schemeClr val="tx1"/>
                </a:solidFill>
                <a:latin typeface="Helvetica" charset="0"/>
                <a:ea typeface="ＭＳ Ｐゴシック" charset="0"/>
              </a:defRPr>
            </a:lvl2pPr>
            <a:lvl3pPr marL="1143000" indent="-228600" eaLnBrk="0" hangingPunct="0">
              <a:tabLst>
                <a:tab pos="500063" algn="l"/>
              </a:tabLst>
              <a:defRPr sz="3200">
                <a:solidFill>
                  <a:schemeClr val="tx1"/>
                </a:solidFill>
                <a:latin typeface="Helvetica" charset="0"/>
                <a:ea typeface="ＭＳ Ｐゴシック" charset="0"/>
              </a:defRPr>
            </a:lvl3pPr>
            <a:lvl4pPr marL="1600200" indent="-228600" eaLnBrk="0" hangingPunct="0">
              <a:tabLst>
                <a:tab pos="500063" algn="l"/>
              </a:tabLst>
              <a:defRPr sz="3200">
                <a:solidFill>
                  <a:schemeClr val="tx1"/>
                </a:solidFill>
                <a:latin typeface="Helvetica" charset="0"/>
                <a:ea typeface="ＭＳ Ｐゴシック" charset="0"/>
              </a:defRPr>
            </a:lvl4pPr>
            <a:lvl5pPr marL="2057400" indent="-228600" eaLnBrk="0" hangingPunct="0">
              <a:tabLst>
                <a:tab pos="500063"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9pPr>
          </a:lstStyle>
          <a:p>
            <a:pPr algn="just" eaLnBrk="1" hangingPunct="1"/>
            <a:r>
              <a:rPr lang="en-US" sz="4937" b="1" dirty="0">
                <a:solidFill>
                  <a:srgbClr val="000000"/>
                </a:solidFill>
                <a:latin typeface="Arial"/>
                <a:cs typeface="Arial"/>
              </a:rPr>
              <a:t>Materials and Methods</a:t>
            </a:r>
            <a:r>
              <a:rPr lang="en-US" sz="2880" dirty="0">
                <a:solidFill>
                  <a:srgbClr val="FF8000"/>
                </a:solidFill>
                <a:latin typeface="Arial"/>
                <a:cs typeface="Arial"/>
              </a:rPr>
              <a:t>	</a:t>
            </a:r>
            <a:endParaRPr lang="en-US" sz="2880" dirty="0">
              <a:latin typeface="Arial"/>
              <a:cs typeface="Arial"/>
            </a:endParaRPr>
          </a:p>
          <a:p>
            <a:pPr algn="just" eaLnBrk="1" hangingPunct="1"/>
            <a:endParaRPr lang="en-US" sz="2880" b="1" dirty="0">
              <a:solidFill>
                <a:srgbClr val="000000"/>
              </a:solidFill>
              <a:latin typeface="Arial"/>
              <a:cs typeface="Arial"/>
            </a:endParaRPr>
          </a:p>
          <a:p>
            <a:pPr eaLnBrk="1" hangingPunct="1">
              <a:spcBef>
                <a:spcPct val="10000"/>
              </a:spcBef>
            </a:pPr>
            <a:r>
              <a:rPr lang="en-US" sz="2880" dirty="0">
                <a:latin typeface="Arial"/>
                <a:cs typeface="Arial"/>
              </a:rPr>
              <a:t>The materials used in this experiment were 1 Aquatic D-net, a dissecting microscope, a bowl to gather each sample, 70% ethanol, 12 50 mL centrifuge tubes, forceps, plastic pipettes, and 1 and 4 dram vials for sorting.</a:t>
            </a:r>
          </a:p>
          <a:p>
            <a:pPr eaLnBrk="1" hangingPunct="1">
              <a:spcBef>
                <a:spcPct val="10000"/>
              </a:spcBef>
            </a:pPr>
            <a:endParaRPr lang="en-US" sz="2880" dirty="0">
              <a:latin typeface="Arial"/>
              <a:cs typeface="Arial"/>
            </a:endParaRPr>
          </a:p>
          <a:p>
            <a:pPr eaLnBrk="1" hangingPunct="1">
              <a:spcBef>
                <a:spcPct val="10000"/>
              </a:spcBef>
            </a:pPr>
            <a:r>
              <a:rPr lang="en-US" sz="2880" dirty="0">
                <a:latin typeface="Arial"/>
                <a:cs typeface="Arial"/>
              </a:rPr>
              <a:t>The Fairfield Osborn Preserve was visited a total of 5 times; 1 preliminary visit to determine sampling sites and techniques and 4 sampling visits during the Spring. 4 sited were chosen, 3 along Copeland Creek and 1 at the perennial spring. At random points in each designated sampling site, one person held the D-net at locations with stronger water flow and high cobble while the other rubbed each cobble or hard surface in a small quadrat. The contents of the net are then placed in a water bowl and each insect is collected in a 50 mL centrifuge filled with 70% ethanol. This is done once per sampling site. After each sampling visit, the samples are sorted by species for each sampling site and recorded.</a:t>
            </a:r>
          </a:p>
        </p:txBody>
      </p:sp>
      <p:sp>
        <p:nvSpPr>
          <p:cNvPr id="14343" name="Text Box 13"/>
          <p:cNvSpPr txBox="1">
            <a:spLocks noChangeArrowheads="1"/>
          </p:cNvSpPr>
          <p:nvPr/>
        </p:nvSpPr>
        <p:spPr bwMode="auto">
          <a:xfrm>
            <a:off x="35447562" y="7099662"/>
            <a:ext cx="10812780" cy="8262258"/>
          </a:xfrm>
          <a:prstGeom prst="rect">
            <a:avLst/>
          </a:prstGeom>
          <a:solidFill>
            <a:schemeClr val="bg1"/>
          </a:solidFill>
          <a:ln w="38100">
            <a:solidFill>
              <a:srgbClr val="000000"/>
            </a:solidFill>
            <a:round/>
            <a:headEnd/>
            <a:tailEnd/>
          </a:ln>
        </p:spPr>
        <p:txBody>
          <a:bodyPr lIns="940526" tIns="470263" rIns="940526" bIns="940526"/>
          <a:lstStyle>
            <a:lvl1pPr eaLnBrk="0" hangingPunct="0">
              <a:tabLst>
                <a:tab pos="635000"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635000" algn="l"/>
              </a:tabLst>
              <a:defRPr sz="3200">
                <a:solidFill>
                  <a:schemeClr val="tx1"/>
                </a:solidFill>
                <a:latin typeface="Helvetica" charset="0"/>
                <a:ea typeface="ＭＳ Ｐゴシック" charset="0"/>
              </a:defRPr>
            </a:lvl2pPr>
            <a:lvl3pPr marL="1143000" indent="-228600" eaLnBrk="0" hangingPunct="0">
              <a:tabLst>
                <a:tab pos="635000" algn="l"/>
              </a:tabLst>
              <a:defRPr sz="3200">
                <a:solidFill>
                  <a:schemeClr val="tx1"/>
                </a:solidFill>
                <a:latin typeface="Helvetica" charset="0"/>
                <a:ea typeface="ＭＳ Ｐゴシック" charset="0"/>
              </a:defRPr>
            </a:lvl3pPr>
            <a:lvl4pPr marL="1600200" indent="-228600" eaLnBrk="0" hangingPunct="0">
              <a:tabLst>
                <a:tab pos="635000" algn="l"/>
              </a:tabLst>
              <a:defRPr sz="3200">
                <a:solidFill>
                  <a:schemeClr val="tx1"/>
                </a:solidFill>
                <a:latin typeface="Helvetica" charset="0"/>
                <a:ea typeface="ＭＳ Ｐゴシック" charset="0"/>
              </a:defRPr>
            </a:lvl4pPr>
            <a:lvl5pPr marL="2057400" indent="-228600" eaLnBrk="0" hangingPunct="0">
              <a:tabLst>
                <a:tab pos="635000"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9pPr>
          </a:lstStyle>
          <a:p>
            <a:pPr eaLnBrk="1" hangingPunct="1">
              <a:spcBef>
                <a:spcPct val="50000"/>
              </a:spcBef>
            </a:pPr>
            <a:r>
              <a:rPr lang="en-US" sz="4526" b="1" dirty="0">
                <a:solidFill>
                  <a:srgbClr val="000000"/>
                </a:solidFill>
                <a:latin typeface="Arial"/>
                <a:cs typeface="Arial"/>
              </a:rPr>
              <a:t>Conclusions</a:t>
            </a:r>
          </a:p>
          <a:p>
            <a:pPr eaLnBrk="1" hangingPunct="1">
              <a:spcBef>
                <a:spcPct val="10000"/>
              </a:spcBef>
            </a:pPr>
            <a:r>
              <a:rPr lang="en-US" sz="2880" dirty="0">
                <a:latin typeface="Arial"/>
                <a:cs typeface="Arial"/>
              </a:rPr>
              <a:t>Ecological settings can be difficult to conduct long-term experiments given that it is impossible to have a control. The Fairfield Osborn Preserve is unique in its ability to eliminate variables that could compromise an experiment because it has been so well protected for decades. After careful review of Serpa’s thesis on stream insects and newfound collected insects, we were able to conclude that while there have been changes in abundance since 1980, there were many species that were able to retain abundance. Nearly all of the common species I found in my study were already abundant when Serpa conducted his thesis research. Given the data gathered, this could provide insight into how Fairfield Osborn Preserve is able to prevent ecological changes that have been happening in unprotected areas. </a:t>
            </a:r>
          </a:p>
        </p:txBody>
      </p:sp>
      <p:sp>
        <p:nvSpPr>
          <p:cNvPr id="14344" name="Text Box 14"/>
          <p:cNvSpPr txBox="1">
            <a:spLocks noChangeArrowheads="1"/>
          </p:cNvSpPr>
          <p:nvPr/>
        </p:nvSpPr>
        <p:spPr bwMode="auto">
          <a:xfrm>
            <a:off x="-2594609" y="3774162"/>
            <a:ext cx="49064091" cy="3091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282158" tIns="282158" rIns="282158" bIns="282158" anchor="ctr">
            <a:spAutoFit/>
          </a:bodyPr>
          <a:lstStyle>
            <a:lvl1pPr eaLnBrk="0" hangingPunct="0">
              <a:defRPr sz="3200">
                <a:solidFill>
                  <a:schemeClr val="tx1"/>
                </a:solidFill>
                <a:latin typeface="Helvetica" charset="0"/>
                <a:ea typeface="ＭＳ Ｐゴシック" charset="0"/>
                <a:cs typeface="ＭＳ Ｐゴシック" charset="0"/>
              </a:defRPr>
            </a:lvl1pPr>
            <a:lvl2pPr marL="742950" indent="-285750" eaLnBrk="0" hangingPunct="0">
              <a:defRPr sz="3200">
                <a:solidFill>
                  <a:schemeClr val="tx1"/>
                </a:solidFill>
                <a:latin typeface="Helvetica" charset="0"/>
                <a:ea typeface="ＭＳ Ｐゴシック" charset="0"/>
              </a:defRPr>
            </a:lvl2pPr>
            <a:lvl3pPr marL="1143000" indent="-228600" eaLnBrk="0" hangingPunct="0">
              <a:defRPr sz="3200">
                <a:solidFill>
                  <a:schemeClr val="tx1"/>
                </a:solidFill>
                <a:latin typeface="Helvetica" charset="0"/>
                <a:ea typeface="ＭＳ Ｐゴシック" charset="0"/>
              </a:defRPr>
            </a:lvl3pPr>
            <a:lvl4pPr marL="1600200" indent="-228600" eaLnBrk="0" hangingPunct="0">
              <a:defRPr sz="3200">
                <a:solidFill>
                  <a:schemeClr val="tx1"/>
                </a:solidFill>
                <a:latin typeface="Helvetica" charset="0"/>
                <a:ea typeface="ＭＳ Ｐゴシック" charset="0"/>
              </a:defRPr>
            </a:lvl4pPr>
            <a:lvl5pPr marL="2057400" indent="-228600" eaLnBrk="0" hangingPunct="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lgn="ctr" eaLnBrk="1" hangingPunct="1">
              <a:spcBef>
                <a:spcPct val="50000"/>
              </a:spcBef>
              <a:spcAft>
                <a:spcPts val="617"/>
              </a:spcAft>
            </a:pPr>
            <a:r>
              <a:rPr lang="en-US" sz="6172" b="1" dirty="0">
                <a:latin typeface="Arial"/>
                <a:ea typeface="ＭＳ Ｐゴシック"/>
                <a:cs typeface="Arial"/>
              </a:rPr>
              <a:t>Kayla Morales, Elias Lopez, Chloe Howard, Dr. Nathan Rank</a:t>
            </a:r>
            <a:endParaRPr lang="en-US" sz="6172" b="1" dirty="0">
              <a:latin typeface="Arial"/>
              <a:cs typeface="Arial"/>
            </a:endParaRPr>
          </a:p>
          <a:p>
            <a:pPr algn="ctr" eaLnBrk="1" hangingPunct="1">
              <a:spcBef>
                <a:spcPct val="50000"/>
              </a:spcBef>
              <a:spcAft>
                <a:spcPts val="617"/>
              </a:spcAft>
            </a:pPr>
            <a:r>
              <a:rPr lang="en-US" sz="6172" b="1" dirty="0">
                <a:latin typeface="Arial"/>
                <a:ea typeface="ＭＳ Ｐゴシック"/>
                <a:cs typeface="Arial"/>
              </a:rPr>
              <a:t>Sonoma State University  </a:t>
            </a:r>
            <a:endParaRPr lang="en-US" sz="6172" dirty="0">
              <a:latin typeface="Arial"/>
              <a:cs typeface="Arial"/>
            </a:endParaRPr>
          </a:p>
        </p:txBody>
      </p:sp>
      <p:sp>
        <p:nvSpPr>
          <p:cNvPr id="14345" name="Text Box 15"/>
          <p:cNvSpPr txBox="1">
            <a:spLocks noChangeArrowheads="1"/>
          </p:cNvSpPr>
          <p:nvPr/>
        </p:nvSpPr>
        <p:spPr bwMode="auto">
          <a:xfrm>
            <a:off x="35448377" y="15604720"/>
            <a:ext cx="10811148" cy="4926016"/>
          </a:xfrm>
          <a:prstGeom prst="rect">
            <a:avLst/>
          </a:prstGeom>
          <a:solidFill>
            <a:schemeClr val="bg1"/>
          </a:solidFill>
          <a:ln w="38100">
            <a:solidFill>
              <a:srgbClr val="000000"/>
            </a:solidFill>
            <a:round/>
            <a:headEnd/>
            <a:tailEnd/>
          </a:ln>
        </p:spPr>
        <p:txBody>
          <a:bodyPr lIns="940526" tIns="470263" rIns="940526" bIns="940526" anchor="t"/>
          <a:lstStyle>
            <a:lvl1pPr marL="500063" indent="-500063" eaLnBrk="0" hangingPunct="0">
              <a:defRPr sz="3200">
                <a:solidFill>
                  <a:schemeClr val="tx1"/>
                </a:solidFill>
                <a:latin typeface="Helvetica" charset="0"/>
                <a:ea typeface="ＭＳ Ｐゴシック" charset="0"/>
                <a:cs typeface="ＭＳ Ｐゴシック" charset="0"/>
              </a:defRPr>
            </a:lvl1pPr>
            <a:lvl2pPr marL="742950" indent="-285750" eaLnBrk="0" hangingPunct="0">
              <a:defRPr sz="3200">
                <a:solidFill>
                  <a:schemeClr val="tx1"/>
                </a:solidFill>
                <a:latin typeface="Helvetica" charset="0"/>
                <a:ea typeface="ＭＳ Ｐゴシック" charset="0"/>
              </a:defRPr>
            </a:lvl2pPr>
            <a:lvl3pPr marL="1143000" indent="-228600" eaLnBrk="0" hangingPunct="0">
              <a:defRPr sz="3200">
                <a:solidFill>
                  <a:schemeClr val="tx1"/>
                </a:solidFill>
                <a:latin typeface="Helvetica" charset="0"/>
                <a:ea typeface="ＭＳ Ｐゴシック" charset="0"/>
              </a:defRPr>
            </a:lvl3pPr>
            <a:lvl4pPr marL="1600200" indent="-228600" eaLnBrk="0" hangingPunct="0">
              <a:defRPr sz="3200">
                <a:solidFill>
                  <a:schemeClr val="tx1"/>
                </a:solidFill>
                <a:latin typeface="Helvetica" charset="0"/>
                <a:ea typeface="ＭＳ Ｐゴシック" charset="0"/>
              </a:defRPr>
            </a:lvl4pPr>
            <a:lvl5pPr marL="2057400" indent="-228600" eaLnBrk="0" hangingPunct="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marL="514038" indent="-514038" eaLnBrk="1" hangingPunct="1">
              <a:spcBef>
                <a:spcPct val="50000"/>
              </a:spcBef>
            </a:pPr>
            <a:r>
              <a:rPr lang="en-US" sz="4526" b="1" dirty="0">
                <a:solidFill>
                  <a:srgbClr val="000000"/>
                </a:solidFill>
                <a:latin typeface="Arial"/>
                <a:cs typeface="Arial"/>
              </a:rPr>
              <a:t>Literature Cited</a:t>
            </a:r>
            <a:endParaRPr lang="en-US" sz="3292" dirty="0"/>
          </a:p>
          <a:p>
            <a:pPr marL="514038" indent="-514038" eaLnBrk="1" hangingPunct="1">
              <a:spcBef>
                <a:spcPct val="50000"/>
              </a:spcBef>
            </a:pPr>
            <a:r>
              <a:rPr lang="en-US" sz="2880" dirty="0">
                <a:solidFill>
                  <a:srgbClr val="000000"/>
                </a:solidFill>
                <a:latin typeface="Arial"/>
                <a:ea typeface="ＭＳ Ｐゴシック"/>
                <a:cs typeface="Arial"/>
              </a:rPr>
              <a:t>Serpa, Lawrence E. “The Rearing Imperative: Associating Immature and Adult Stream Insects.” 1986. Master’s thesis submitted to Sonoma State University.</a:t>
            </a:r>
          </a:p>
          <a:p>
            <a:pPr marL="514038" indent="-514038" eaLnBrk="1" hangingPunct="1">
              <a:spcBef>
                <a:spcPct val="50000"/>
              </a:spcBef>
            </a:pPr>
            <a:r>
              <a:rPr lang="en-US" sz="2880" dirty="0">
                <a:solidFill>
                  <a:srgbClr val="000000"/>
                </a:solidFill>
                <a:latin typeface="Arial"/>
                <a:ea typeface="ＭＳ Ｐゴシック"/>
                <a:cs typeface="Arial"/>
              </a:rPr>
              <a:t> </a:t>
            </a:r>
            <a:r>
              <a:rPr lang="en-US" sz="2880" dirty="0">
                <a:latin typeface="Arial"/>
                <a:cs typeface="Arial"/>
              </a:rPr>
              <a:t>Voshell, J. Reese. </a:t>
            </a:r>
            <a:r>
              <a:rPr lang="en-US" sz="2880" i="1" dirty="0">
                <a:latin typeface="Arial"/>
                <a:cs typeface="Arial"/>
              </a:rPr>
              <a:t>A Guide to Common Freshwater Invertebrates of North America</a:t>
            </a:r>
            <a:r>
              <a:rPr lang="en-US" sz="2880" dirty="0">
                <a:latin typeface="Arial"/>
                <a:cs typeface="Arial"/>
              </a:rPr>
              <a:t>. McDonald &amp; Woodward Pub., 2003.</a:t>
            </a:r>
          </a:p>
          <a:p>
            <a:pPr marL="514038" indent="-514038">
              <a:spcBef>
                <a:spcPct val="50000"/>
              </a:spcBef>
            </a:pPr>
            <a:endParaRPr lang="en-US" sz="2880" dirty="0">
              <a:solidFill>
                <a:srgbClr val="000000"/>
              </a:solidFill>
              <a:latin typeface="Arial"/>
              <a:cs typeface="Arial"/>
            </a:endParaRPr>
          </a:p>
        </p:txBody>
      </p:sp>
      <p:sp>
        <p:nvSpPr>
          <p:cNvPr id="2" name="Rectangle 180"/>
          <p:cNvSpPr>
            <a:spLocks noChangeArrowheads="1"/>
          </p:cNvSpPr>
          <p:nvPr/>
        </p:nvSpPr>
        <p:spPr bwMode="auto">
          <a:xfrm>
            <a:off x="-3466555" y="1255660"/>
            <a:ext cx="50863500" cy="1885967"/>
          </a:xfrm>
          <a:prstGeom prst="rect">
            <a:avLst/>
          </a:prstGeom>
          <a:solidFill>
            <a:schemeClr val="bg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chor="ctr">
            <a:spAutoFit/>
          </a:bodyPr>
          <a:lstStyle/>
          <a:p>
            <a:pPr algn="ctr">
              <a:defRPr/>
            </a:pPr>
            <a:r>
              <a:rPr lang="en-US" sz="11315" b="1" dirty="0">
                <a:ln>
                  <a:solidFill>
                    <a:schemeClr val="bg1"/>
                  </a:solidFill>
                </a:ln>
                <a:latin typeface="Arial"/>
                <a:cs typeface="Arial"/>
              </a:rPr>
              <a:t>Assessing Abundance of Stream Insects at Fairfield Osborn Preserve  </a:t>
            </a:r>
          </a:p>
        </p:txBody>
      </p:sp>
      <p:sp>
        <p:nvSpPr>
          <p:cNvPr id="14348" name="Text Box 12"/>
          <p:cNvSpPr txBox="1">
            <a:spLocks noChangeArrowheads="1"/>
          </p:cNvSpPr>
          <p:nvPr/>
        </p:nvSpPr>
        <p:spPr bwMode="auto">
          <a:xfrm>
            <a:off x="22789381" y="7099663"/>
            <a:ext cx="10811147" cy="24845554"/>
          </a:xfrm>
          <a:prstGeom prst="rect">
            <a:avLst/>
          </a:prstGeom>
          <a:solidFill>
            <a:schemeClr val="bg1"/>
          </a:solidFill>
          <a:ln w="38100">
            <a:solidFill>
              <a:srgbClr val="000000"/>
            </a:solidFill>
            <a:round/>
            <a:headEnd/>
            <a:tailEnd/>
          </a:ln>
        </p:spPr>
        <p:txBody>
          <a:bodyPr lIns="940526" tIns="470263" rIns="940526" bIns="940526"/>
          <a:lstStyle>
            <a:lvl1pPr eaLnBrk="0" hangingPunct="0">
              <a:tabLst>
                <a:tab pos="500063"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500063" algn="l"/>
              </a:tabLst>
              <a:defRPr sz="3200">
                <a:solidFill>
                  <a:schemeClr val="tx1"/>
                </a:solidFill>
                <a:latin typeface="Helvetica" charset="0"/>
                <a:ea typeface="ＭＳ Ｐゴシック" charset="0"/>
              </a:defRPr>
            </a:lvl2pPr>
            <a:lvl3pPr marL="1143000" indent="-228600" eaLnBrk="0" hangingPunct="0">
              <a:tabLst>
                <a:tab pos="500063" algn="l"/>
              </a:tabLst>
              <a:defRPr sz="3200">
                <a:solidFill>
                  <a:schemeClr val="tx1"/>
                </a:solidFill>
                <a:latin typeface="Helvetica" charset="0"/>
                <a:ea typeface="ＭＳ Ｐゴシック" charset="0"/>
              </a:defRPr>
            </a:lvl3pPr>
            <a:lvl4pPr marL="1600200" indent="-228600" eaLnBrk="0" hangingPunct="0">
              <a:tabLst>
                <a:tab pos="500063" algn="l"/>
              </a:tabLst>
              <a:defRPr sz="3200">
                <a:solidFill>
                  <a:schemeClr val="tx1"/>
                </a:solidFill>
                <a:latin typeface="Helvetica" charset="0"/>
                <a:ea typeface="ＭＳ Ｐゴシック" charset="0"/>
              </a:defRPr>
            </a:lvl4pPr>
            <a:lvl5pPr marL="2057400" indent="-228600" eaLnBrk="0" hangingPunct="0">
              <a:tabLst>
                <a:tab pos="500063"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9pPr>
          </a:lstStyle>
          <a:p>
            <a:pPr eaLnBrk="1" hangingPunct="1">
              <a:spcBef>
                <a:spcPct val="10000"/>
              </a:spcBef>
            </a:pPr>
            <a:r>
              <a:rPr lang="en-US" sz="4937" b="1" dirty="0">
                <a:solidFill>
                  <a:srgbClr val="000000"/>
                </a:solidFill>
                <a:latin typeface="Arial"/>
                <a:cs typeface="Arial"/>
              </a:rPr>
              <a:t>Results</a:t>
            </a:r>
          </a:p>
          <a:p>
            <a:pPr eaLnBrk="1" hangingPunct="1">
              <a:spcBef>
                <a:spcPct val="10000"/>
              </a:spcBef>
            </a:pPr>
            <a:endParaRPr lang="en-US" sz="2880" dirty="0">
              <a:latin typeface="Arial"/>
              <a:cs typeface="Arial"/>
            </a:endParaRPr>
          </a:p>
        </p:txBody>
      </p:sp>
      <p:sp>
        <p:nvSpPr>
          <p:cNvPr id="16" name="TextBox 15"/>
          <p:cNvSpPr txBox="1"/>
          <p:nvPr/>
        </p:nvSpPr>
        <p:spPr>
          <a:xfrm>
            <a:off x="22801587" y="13064184"/>
            <a:ext cx="10786733" cy="9787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80" dirty="0">
                <a:latin typeface="Arial" panose="020B0604020202020204" pitchFamily="34" charset="0"/>
                <a:cs typeface="Arial" panose="020B0604020202020204" pitchFamily="34" charset="0"/>
              </a:rPr>
              <a:t>Fig. 1 (above)</a:t>
            </a:r>
          </a:p>
          <a:p>
            <a:r>
              <a:rPr lang="en-US" sz="2880" dirty="0">
                <a:latin typeface="Arial" panose="020B0604020202020204" pitchFamily="34" charset="0"/>
                <a:cs typeface="Arial" panose="020B0604020202020204" pitchFamily="34" charset="0"/>
              </a:rPr>
              <a:t>List of most prevalent aquatic insect species from Serpa’s thesis.</a:t>
            </a:r>
          </a:p>
        </p:txBody>
      </p:sp>
      <p:sp>
        <p:nvSpPr>
          <p:cNvPr id="22" name="TextBox 21"/>
          <p:cNvSpPr txBox="1"/>
          <p:nvPr/>
        </p:nvSpPr>
        <p:spPr>
          <a:xfrm>
            <a:off x="22786930" y="22484845"/>
            <a:ext cx="10816046"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80" dirty="0">
                <a:latin typeface="Arial" panose="020B0604020202020204" pitchFamily="34" charset="0"/>
                <a:cs typeface="Arial" panose="020B0604020202020204" pitchFamily="34" charset="0"/>
              </a:rPr>
              <a:t>Fig. 2 (above)</a:t>
            </a:r>
          </a:p>
          <a:p>
            <a:r>
              <a:rPr lang="en-US" sz="2880" dirty="0">
                <a:latin typeface="Arial" panose="020B0604020202020204" pitchFamily="34" charset="0"/>
                <a:cs typeface="Arial" panose="020B0604020202020204" pitchFamily="34" charset="0"/>
              </a:rPr>
              <a:t>This graph shows the abundance of each species collected from my samples. The species in orange are the species that were also found in Serpa’s research. The species in green are the species which were not particularly abundant during his research.</a:t>
            </a:r>
          </a:p>
        </p:txBody>
      </p:sp>
      <p:sp>
        <p:nvSpPr>
          <p:cNvPr id="23" name="TextBox 22"/>
          <p:cNvSpPr txBox="1"/>
          <p:nvPr/>
        </p:nvSpPr>
        <p:spPr>
          <a:xfrm>
            <a:off x="22913373" y="25718006"/>
            <a:ext cx="10607040" cy="5220853"/>
          </a:xfrm>
          <a:prstGeom prst="rect">
            <a:avLst/>
          </a:prstGeom>
          <a:noFill/>
        </p:spPr>
        <p:txBody>
          <a:bodyPr wrap="square" rtlCol="0">
            <a:spAutoFit/>
          </a:bodyPr>
          <a:lstStyle/>
          <a:p>
            <a:r>
              <a:rPr lang="en-US" sz="3703" dirty="0">
                <a:latin typeface="Arial" panose="020B0604020202020204" pitchFamily="34" charset="0"/>
                <a:cs typeface="Arial" panose="020B0604020202020204" pitchFamily="34" charset="0"/>
              </a:rPr>
              <a:t>The results of this experiment show that while many of the abundant species from Serpa’s thesis weren’t collected, most of the species that were found to be abundant in my study were also highly abundant from Serpa’s study. This shows that there is a definite change in biodiversity favoring a select few species. For example, small minnow and spiny crawler mayflies are now especially abundant.</a:t>
            </a:r>
          </a:p>
        </p:txBody>
      </p:sp>
      <p:pic>
        <p:nvPicPr>
          <p:cNvPr id="11" name="Picture 10">
            <a:extLst>
              <a:ext uri="{FF2B5EF4-FFF2-40B4-BE49-F238E27FC236}">
                <a16:creationId xmlns:a16="http://schemas.microsoft.com/office/drawing/2014/main" id="{792FFA0E-E77D-AC4E-B5F2-1D175B2357A9}"/>
              </a:ext>
            </a:extLst>
          </p:cNvPr>
          <p:cNvPicPr>
            <a:picLocks noChangeAspect="1"/>
          </p:cNvPicPr>
          <p:nvPr/>
        </p:nvPicPr>
        <p:blipFill>
          <a:blip r:embed="rId3"/>
          <a:stretch>
            <a:fillRect/>
          </a:stretch>
        </p:blipFill>
        <p:spPr>
          <a:xfrm>
            <a:off x="35236922" y="27514514"/>
            <a:ext cx="11234057" cy="4430704"/>
          </a:xfrm>
          <a:prstGeom prst="rect">
            <a:avLst/>
          </a:prstGeom>
        </p:spPr>
      </p:pic>
      <p:pic>
        <p:nvPicPr>
          <p:cNvPr id="14" name="Picture 13">
            <a:extLst>
              <a:ext uri="{FF2B5EF4-FFF2-40B4-BE49-F238E27FC236}">
                <a16:creationId xmlns:a16="http://schemas.microsoft.com/office/drawing/2014/main" id="{115662DC-F48F-B84E-9260-ABD88A4F2EC4}"/>
              </a:ext>
            </a:extLst>
          </p:cNvPr>
          <p:cNvPicPr>
            <a:picLocks noChangeAspect="1"/>
          </p:cNvPicPr>
          <p:nvPr/>
        </p:nvPicPr>
        <p:blipFill>
          <a:blip r:embed="rId4"/>
          <a:stretch>
            <a:fillRect/>
          </a:stretch>
        </p:blipFill>
        <p:spPr>
          <a:xfrm>
            <a:off x="-899331" y="19985156"/>
            <a:ext cx="7978979" cy="9437301"/>
          </a:xfrm>
          <a:prstGeom prst="rect">
            <a:avLst/>
          </a:prstGeom>
        </p:spPr>
      </p:pic>
      <p:pic>
        <p:nvPicPr>
          <p:cNvPr id="27" name="Picture 26">
            <a:extLst>
              <a:ext uri="{FF2B5EF4-FFF2-40B4-BE49-F238E27FC236}">
                <a16:creationId xmlns:a16="http://schemas.microsoft.com/office/drawing/2014/main" id="{FB962A6C-AB8D-5349-B091-00D0A64E405F}"/>
              </a:ext>
            </a:extLst>
          </p:cNvPr>
          <p:cNvPicPr>
            <a:picLocks noChangeAspect="1"/>
          </p:cNvPicPr>
          <p:nvPr/>
        </p:nvPicPr>
        <p:blipFill>
          <a:blip r:embed="rId5"/>
          <a:stretch>
            <a:fillRect/>
          </a:stretch>
        </p:blipFill>
        <p:spPr>
          <a:xfrm>
            <a:off x="10081675" y="19522440"/>
            <a:ext cx="5494791" cy="7439298"/>
          </a:xfrm>
          <a:prstGeom prst="rect">
            <a:avLst/>
          </a:prstGeom>
        </p:spPr>
      </p:pic>
      <p:pic>
        <p:nvPicPr>
          <p:cNvPr id="29" name="Picture 28">
            <a:extLst>
              <a:ext uri="{FF2B5EF4-FFF2-40B4-BE49-F238E27FC236}">
                <a16:creationId xmlns:a16="http://schemas.microsoft.com/office/drawing/2014/main" id="{C4B0B9CA-651D-D044-8CEB-017E0E7FC932}"/>
              </a:ext>
            </a:extLst>
          </p:cNvPr>
          <p:cNvPicPr>
            <a:picLocks noChangeAspect="1"/>
          </p:cNvPicPr>
          <p:nvPr/>
        </p:nvPicPr>
        <p:blipFill>
          <a:blip r:embed="rId6"/>
          <a:stretch>
            <a:fillRect/>
          </a:stretch>
        </p:blipFill>
        <p:spPr>
          <a:xfrm rot="5400000">
            <a:off x="14475300" y="20494694"/>
            <a:ext cx="7439297" cy="5494792"/>
          </a:xfrm>
          <a:prstGeom prst="rect">
            <a:avLst/>
          </a:prstGeom>
        </p:spPr>
      </p:pic>
      <p:graphicFrame>
        <p:nvGraphicFramePr>
          <p:cNvPr id="24" name="Chart 23">
            <a:extLst>
              <a:ext uri="{FF2B5EF4-FFF2-40B4-BE49-F238E27FC236}">
                <a16:creationId xmlns:a16="http://schemas.microsoft.com/office/drawing/2014/main" id="{6A8494FC-A199-CC4D-A517-69DEBFF5114A}"/>
              </a:ext>
            </a:extLst>
          </p:cNvPr>
          <p:cNvGraphicFramePr>
            <a:graphicFrameLocks/>
          </p:cNvGraphicFramePr>
          <p:nvPr>
            <p:extLst>
              <p:ext uri="{D42A27DB-BD31-4B8C-83A1-F6EECF244321}">
                <p14:modId xmlns:p14="http://schemas.microsoft.com/office/powerpoint/2010/main" val="3242425526"/>
              </p:ext>
            </p:extLst>
          </p:nvPr>
        </p:nvGraphicFramePr>
        <p:xfrm>
          <a:off x="22786930" y="15361920"/>
          <a:ext cx="10816046" cy="714380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Table 4">
            <a:extLst>
              <a:ext uri="{FF2B5EF4-FFF2-40B4-BE49-F238E27FC236}">
                <a16:creationId xmlns:a16="http://schemas.microsoft.com/office/drawing/2014/main" id="{53DE9492-33AE-1A48-B0D4-F10A8B565B0C}"/>
              </a:ext>
            </a:extLst>
          </p:cNvPr>
          <p:cNvGraphicFramePr>
            <a:graphicFrameLocks noGrp="1"/>
          </p:cNvGraphicFramePr>
          <p:nvPr>
            <p:extLst>
              <p:ext uri="{D42A27DB-BD31-4B8C-83A1-F6EECF244321}">
                <p14:modId xmlns:p14="http://schemas.microsoft.com/office/powerpoint/2010/main" val="4082833661"/>
              </p:ext>
            </p:extLst>
          </p:nvPr>
        </p:nvGraphicFramePr>
        <p:xfrm>
          <a:off x="22891434" y="8597774"/>
          <a:ext cx="10607038" cy="3808226"/>
        </p:xfrm>
        <a:graphic>
          <a:graphicData uri="http://schemas.openxmlformats.org/drawingml/2006/table">
            <a:tbl>
              <a:tblPr firstRow="1" bandRow="1">
                <a:tableStyleId>{5C22544A-7EE6-4342-B048-85BDC9FD1C3A}</a:tableStyleId>
              </a:tblPr>
              <a:tblGrid>
                <a:gridCol w="3106525">
                  <a:extLst>
                    <a:ext uri="{9D8B030D-6E8A-4147-A177-3AD203B41FA5}">
                      <a16:colId xmlns:a16="http://schemas.microsoft.com/office/drawing/2014/main" val="1377979022"/>
                    </a:ext>
                  </a:extLst>
                </a:gridCol>
                <a:gridCol w="1931195">
                  <a:extLst>
                    <a:ext uri="{9D8B030D-6E8A-4147-A177-3AD203B41FA5}">
                      <a16:colId xmlns:a16="http://schemas.microsoft.com/office/drawing/2014/main" val="2810672807"/>
                    </a:ext>
                  </a:extLst>
                </a:gridCol>
                <a:gridCol w="2678755">
                  <a:extLst>
                    <a:ext uri="{9D8B030D-6E8A-4147-A177-3AD203B41FA5}">
                      <a16:colId xmlns:a16="http://schemas.microsoft.com/office/drawing/2014/main" val="3472538446"/>
                    </a:ext>
                  </a:extLst>
                </a:gridCol>
                <a:gridCol w="2890563">
                  <a:extLst>
                    <a:ext uri="{9D8B030D-6E8A-4147-A177-3AD203B41FA5}">
                      <a16:colId xmlns:a16="http://schemas.microsoft.com/office/drawing/2014/main" val="546679463"/>
                    </a:ext>
                  </a:extLst>
                </a:gridCol>
              </a:tblGrid>
              <a:tr h="878822">
                <a:tc>
                  <a:txBody>
                    <a:bodyPr/>
                    <a:lstStyle/>
                    <a:p>
                      <a:pPr algn="l" fontAlgn="b"/>
                      <a:r>
                        <a:rPr lang="en-US" sz="1200" u="none" strike="noStrike" dirty="0">
                          <a:solidFill>
                            <a:schemeClr val="tx1"/>
                          </a:solidFill>
                          <a:effectLst/>
                        </a:rPr>
                        <a:t>Water Penny</a:t>
                      </a:r>
                      <a:endParaRPr lang="en-US" sz="1200" b="0" i="0" u="none" strike="noStrike" dirty="0">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Cinygma integrum</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Water Penny</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Longhorned Case-Maker Caddisfly</a:t>
                      </a:r>
                      <a:endParaRPr lang="en-US" sz="12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491528430"/>
                  </a:ext>
                </a:extLst>
              </a:tr>
              <a:tr h="488234">
                <a:tc>
                  <a:txBody>
                    <a:bodyPr/>
                    <a:lstStyle/>
                    <a:p>
                      <a:pPr algn="l" fontAlgn="b"/>
                      <a:r>
                        <a:rPr lang="en-US" sz="1200" u="none" strike="noStrike">
                          <a:solidFill>
                            <a:schemeClr val="tx1"/>
                          </a:solidFill>
                          <a:effectLst/>
                        </a:rPr>
                        <a:t>Diving Beetle</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Cordulegaster dorsalis</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Black Fly</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Pronggilled Mayfly</a:t>
                      </a:r>
                      <a:endParaRPr lang="en-US" sz="12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1321388764"/>
                  </a:ext>
                </a:extLst>
              </a:tr>
              <a:tr h="488234">
                <a:tc>
                  <a:txBody>
                    <a:bodyPr/>
                    <a:lstStyle/>
                    <a:p>
                      <a:pPr algn="l" fontAlgn="b"/>
                      <a:r>
                        <a:rPr lang="en-US" sz="1200" u="none" strike="noStrike">
                          <a:solidFill>
                            <a:schemeClr val="tx1"/>
                          </a:solidFill>
                          <a:effectLst/>
                        </a:rPr>
                        <a:t>Agathon doanei</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Dixa chaloensis</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Graptocorixa californica</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Polycentropus variegatus</a:t>
                      </a:r>
                      <a:endParaRPr lang="en-US" sz="12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1014036425"/>
                  </a:ext>
                </a:extLst>
              </a:tr>
              <a:tr h="488234">
                <a:tc>
                  <a:txBody>
                    <a:bodyPr/>
                    <a:lstStyle/>
                    <a:p>
                      <a:pPr algn="l" fontAlgn="b"/>
                      <a:r>
                        <a:rPr lang="en-US" sz="1200" u="none" strike="noStrike">
                          <a:solidFill>
                            <a:schemeClr val="tx1"/>
                          </a:solidFill>
                          <a:effectLst/>
                        </a:rPr>
                        <a:t>Aquarius remigis</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Fingernet Caddisfly</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Northern Case-Maker Caddisfly</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Fingernet Caddisfly</a:t>
                      </a:r>
                      <a:endParaRPr lang="en-US" sz="12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57809182"/>
                  </a:ext>
                </a:extLst>
              </a:tr>
              <a:tr h="488234">
                <a:tc>
                  <a:txBody>
                    <a:bodyPr/>
                    <a:lstStyle/>
                    <a:p>
                      <a:pPr algn="l" fontAlgn="b"/>
                      <a:r>
                        <a:rPr lang="en-US" sz="1200" u="none" strike="noStrike">
                          <a:solidFill>
                            <a:schemeClr val="tx1"/>
                          </a:solidFill>
                          <a:effectLst/>
                        </a:rPr>
                        <a:t>Argia vivida</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Spiny Crawler Mayfly</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Flat headed Mayfly</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Rhyacophila vedra</a:t>
                      </a:r>
                      <a:endParaRPr lang="en-US" sz="12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575395944"/>
                  </a:ext>
                </a:extLst>
              </a:tr>
              <a:tr h="488234">
                <a:tc>
                  <a:txBody>
                    <a:bodyPr/>
                    <a:lstStyle/>
                    <a:p>
                      <a:pPr algn="l" fontAlgn="b"/>
                      <a:r>
                        <a:rPr lang="en-US" sz="1200" u="none" strike="noStrike">
                          <a:solidFill>
                            <a:schemeClr val="tx1"/>
                          </a:solidFill>
                          <a:effectLst/>
                        </a:rPr>
                        <a:t>Small Minnow Mayfly</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Elodes sp.</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Lara avara</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Rhyacophila vocala</a:t>
                      </a:r>
                      <a:endParaRPr lang="en-US" sz="12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980309496"/>
                  </a:ext>
                </a:extLst>
              </a:tr>
              <a:tr h="488234">
                <a:tc>
                  <a:txBody>
                    <a:bodyPr/>
                    <a:lstStyle/>
                    <a:p>
                      <a:pPr algn="l" fontAlgn="b"/>
                      <a:r>
                        <a:rPr lang="en-US" sz="1200" u="none" strike="noStrike">
                          <a:solidFill>
                            <a:schemeClr val="tx1"/>
                          </a:solidFill>
                          <a:effectLst/>
                        </a:rPr>
                        <a:t>Common Stonefly</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Epeorus longimanus</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r>
                        <a:rPr lang="en-US" sz="1200" u="none" strike="noStrike">
                          <a:solidFill>
                            <a:schemeClr val="tx1"/>
                          </a:solidFill>
                          <a:effectLst/>
                        </a:rPr>
                        <a:t>Common Netspinner Caddisfly</a:t>
                      </a:r>
                      <a:endParaRPr lang="en-US" sz="1200" b="0" i="0" u="none" strike="noStrike">
                        <a:solidFill>
                          <a:schemeClr val="tx1"/>
                        </a:solidFill>
                        <a:effectLst/>
                        <a:latin typeface="Calibri" panose="020F0502020204030204" pitchFamily="34" charset="0"/>
                      </a:endParaRPr>
                    </a:p>
                  </a:txBody>
                  <a:tcPr marL="0" marR="0" marT="0" marB="0" anchor="b"/>
                </a:tc>
                <a:tc>
                  <a:txBody>
                    <a:bodyPr/>
                    <a:lstStyle/>
                    <a:p>
                      <a:pPr algn="l" fontAlgn="b"/>
                      <a:endParaRPr lang="en-US" sz="12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924381294"/>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Parcel</Template>
  <TotalTime>11492</TotalTime>
  <Words>673</Words>
  <Application>Microsoft Macintosh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Gill Sans MT</vt:lpstr>
      <vt:lpstr>Helvetica</vt:lpstr>
      <vt:lpstr>Times New Roman</vt:lpstr>
      <vt:lpstr>Parcel</vt:lpstr>
      <vt:lpstr>PowerPoint Presentation</vt:lpstr>
    </vt:vector>
  </TitlesOfParts>
  <Manager/>
  <Company/>
  <LinksUpToDate>false</LinksUpToDate>
  <SharedDoc>false</SharedDoc>
  <HyperlinkBase>http://colinpurrington.com/tips/academic/posterdesign</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subject>conference poster</dc:subject>
  <dc:creator>Colin Purrington</dc:creator>
  <cp:keywords>poster, conference, session, meeting, symposium, research, presentation</cp:keywords>
  <dc:description>This template is free for you to use to create your poster.  Do not host this file on your own server, even in adapted form. If you need to post a template, please steal somebody else's or just make your own (it's easy).  Thanks!_x000d__x000d_</dc:description>
  <cp:lastModifiedBy>Kayla  Morales</cp:lastModifiedBy>
  <cp:revision>629</cp:revision>
  <cp:lastPrinted>2011-10-30T12:54:45Z</cp:lastPrinted>
  <dcterms:created xsi:type="dcterms:W3CDTF">2012-06-12T14:08:55Z</dcterms:created>
  <dcterms:modified xsi:type="dcterms:W3CDTF">2019-05-04T07:44:01Z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